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486" r:id="rId4"/>
    <p:sldId id="487" r:id="rId5"/>
    <p:sldId id="488" r:id="rId6"/>
    <p:sldId id="394" r:id="rId7"/>
    <p:sldId id="277" r:id="rId8"/>
    <p:sldId id="283" r:id="rId9"/>
    <p:sldId id="409" r:id="rId10"/>
    <p:sldId id="410" r:id="rId11"/>
    <p:sldId id="458" r:id="rId12"/>
    <p:sldId id="411" r:id="rId13"/>
    <p:sldId id="406" r:id="rId14"/>
    <p:sldId id="495" r:id="rId15"/>
    <p:sldId id="496" r:id="rId16"/>
    <p:sldId id="497" r:id="rId17"/>
    <p:sldId id="432" r:id="rId18"/>
    <p:sldId id="433" r:id="rId19"/>
    <p:sldId id="434" r:id="rId20"/>
    <p:sldId id="489" r:id="rId21"/>
    <p:sldId id="435" r:id="rId22"/>
    <p:sldId id="491" r:id="rId23"/>
    <p:sldId id="492" r:id="rId24"/>
    <p:sldId id="453" r:id="rId25"/>
    <p:sldId id="436" r:id="rId26"/>
    <p:sldId id="454" r:id="rId27"/>
    <p:sldId id="437" r:id="rId28"/>
    <p:sldId id="455" r:id="rId29"/>
    <p:sldId id="438" r:id="rId30"/>
    <p:sldId id="459" r:id="rId31"/>
    <p:sldId id="498" r:id="rId32"/>
    <p:sldId id="499" r:id="rId33"/>
    <p:sldId id="500" r:id="rId34"/>
    <p:sldId id="611" r:id="rId35"/>
    <p:sldId id="612" r:id="rId36"/>
    <p:sldId id="613" r:id="rId37"/>
    <p:sldId id="628" r:id="rId38"/>
    <p:sldId id="614" r:id="rId39"/>
    <p:sldId id="617" r:id="rId40"/>
    <p:sldId id="626" r:id="rId41"/>
    <p:sldId id="627" r:id="rId42"/>
    <p:sldId id="625" r:id="rId43"/>
    <p:sldId id="618" r:id="rId44"/>
    <p:sldId id="619" r:id="rId45"/>
    <p:sldId id="665" r:id="rId46"/>
    <p:sldId id="666" r:id="rId47"/>
    <p:sldId id="667" r:id="rId48"/>
    <p:sldId id="668" r:id="rId49"/>
    <p:sldId id="669" r:id="rId50"/>
    <p:sldId id="622" r:id="rId51"/>
    <p:sldId id="623" r:id="rId52"/>
    <p:sldId id="624" r:id="rId53"/>
    <p:sldId id="505" r:id="rId54"/>
    <p:sldId id="506" r:id="rId55"/>
    <p:sldId id="507" r:id="rId56"/>
    <p:sldId id="509" r:id="rId57"/>
    <p:sldId id="543" r:id="rId58"/>
    <p:sldId id="576" r:id="rId59"/>
    <p:sldId id="542" r:id="rId60"/>
    <p:sldId id="508" r:id="rId61"/>
    <p:sldId id="510" r:id="rId62"/>
    <p:sldId id="511" r:id="rId63"/>
    <p:sldId id="512" r:id="rId64"/>
    <p:sldId id="545" r:id="rId65"/>
    <p:sldId id="548" r:id="rId66"/>
    <p:sldId id="547" r:id="rId67"/>
    <p:sldId id="549" r:id="rId68"/>
    <p:sldId id="541" r:id="rId69"/>
    <p:sldId id="550" r:id="rId70"/>
    <p:sldId id="578" r:id="rId71"/>
    <p:sldId id="781" r:id="rId72"/>
    <p:sldId id="782" r:id="rId73"/>
    <p:sldId id="783" r:id="rId74"/>
    <p:sldId id="785" r:id="rId75"/>
    <p:sldId id="569" r:id="rId76"/>
    <p:sldId id="514" r:id="rId77"/>
    <p:sldId id="567" r:id="rId78"/>
    <p:sldId id="568" r:id="rId79"/>
    <p:sldId id="516" r:id="rId80"/>
    <p:sldId id="281" r:id="rId81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Neue"/>
      </a:defRPr>
    </a:lvl1pPr>
    <a:lvl2pPr algn="ctr" defTabSz="825500">
      <a:defRPr sz="5000">
        <a:latin typeface="+mn-lt"/>
        <a:ea typeface="+mn-ea"/>
        <a:cs typeface="+mn-cs"/>
        <a:sym typeface="Helvetica Neue"/>
      </a:defRPr>
    </a:lvl2pPr>
    <a:lvl3pPr algn="ctr" defTabSz="825500">
      <a:defRPr sz="5000">
        <a:latin typeface="+mn-lt"/>
        <a:ea typeface="+mn-ea"/>
        <a:cs typeface="+mn-cs"/>
        <a:sym typeface="Helvetica Neue"/>
      </a:defRPr>
    </a:lvl3pPr>
    <a:lvl4pPr algn="ctr" defTabSz="825500">
      <a:defRPr sz="5000">
        <a:latin typeface="+mn-lt"/>
        <a:ea typeface="+mn-ea"/>
        <a:cs typeface="+mn-cs"/>
        <a:sym typeface="Helvetica Neue"/>
      </a:defRPr>
    </a:lvl4pPr>
    <a:lvl5pPr algn="ctr" defTabSz="825500">
      <a:defRPr sz="5000">
        <a:latin typeface="+mn-lt"/>
        <a:ea typeface="+mn-ea"/>
        <a:cs typeface="+mn-cs"/>
        <a:sym typeface="Helvetica Neue"/>
      </a:defRPr>
    </a:lvl5pPr>
    <a:lvl6pPr algn="ctr" defTabSz="825500">
      <a:defRPr sz="5000">
        <a:latin typeface="+mn-lt"/>
        <a:ea typeface="+mn-ea"/>
        <a:cs typeface="+mn-cs"/>
        <a:sym typeface="Helvetica Neue"/>
      </a:defRPr>
    </a:lvl6pPr>
    <a:lvl7pPr algn="ctr" defTabSz="825500">
      <a:defRPr sz="5000">
        <a:latin typeface="+mn-lt"/>
        <a:ea typeface="+mn-ea"/>
        <a:cs typeface="+mn-cs"/>
        <a:sym typeface="Helvetica Neue"/>
      </a:defRPr>
    </a:lvl7pPr>
    <a:lvl8pPr algn="ctr" defTabSz="825500">
      <a:defRPr sz="5000">
        <a:latin typeface="+mn-lt"/>
        <a:ea typeface="+mn-ea"/>
        <a:cs typeface="+mn-cs"/>
        <a:sym typeface="Helvetica Neue"/>
      </a:defRPr>
    </a:lvl8pPr>
    <a:lvl9pPr algn="ctr" defTabSz="825500">
      <a:defRPr sz="5000"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60"/>
    <p:restoredTop sz="81847"/>
  </p:normalViewPr>
  <p:slideViewPr>
    <p:cSldViewPr snapToGrid="0" snapToObjects="1">
      <p:cViewPr>
        <p:scale>
          <a:sx n="40" d="100"/>
          <a:sy n="40" d="100"/>
        </p:scale>
        <p:origin x="4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02342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370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56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345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4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46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4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• Uniform Buckets：适用于具有相同权重的item，而且bucket很少添加删除item。它的查找速度是最快的。</a:t>
            </a:r>
          </a:p>
          <a:p>
            <a:r>
              <a:rPr lang="zh-CN" altLang="en-US"/>
              <a:t>• List Buckets：它的结构是链表结构，所包含的item可以具有任意的权重。CRUSH从表头开始查找副本的位置，它先得到表头item的权重Wh、剩余链表中所有item的权重之和Ws，然后根据hash(x, r, item)得到一个[0~1]的值v，假如这个值v在[0~Wh/Ws)之中，则副本在表头item中，并返回表头item的id。否者继续遍历剩余的链表。</a:t>
            </a:r>
          </a:p>
          <a:p>
            <a:r>
              <a:rPr lang="zh-CN" altLang="en-US"/>
              <a:t>• Tree Buckets：链表的查找复杂度是O(n)，决策树的查找复杂度是O(log n)。item是决策树的叶子节点，决策树中的其他节点知道它左右子树的权重，节点的权重等于左右子树的权重之和。CRUSH从root节点开始查找副本的位置，它先得到节点的左子树的权重Wl，得到节点的权重Wn，然后根据hash(x, r, node_id)得到一个[0~1]的值v，假如这个值v在[0~Wl/Wn)中，则副本在左子树中，否者在右子树中。继续遍历节点，直到到达叶子节点。 Tree Bucket的关键是当添加删除叶子节点时，决策树中的其他节点的node_id不变。决策树中节点的node_id的标识是根据对二叉树的中序遍历来决定的(node_id不等于item的id，也不等于节点的权重)。</a:t>
            </a:r>
          </a:p>
          <a:p>
            <a:r>
              <a:rPr lang="zh-CN" altLang="en-US"/>
              <a:t>• Straw Buckets：这种类型让bucket所包含的所有item公平的竞争(不像list和tree一样需要遍历)。这种算法就像抽签一样，所有的item 都有机会被抽中(只有最长的签才能被抽中)。每个签的长度是由length = f(Wi)*hash(x, r, i) 决定的，f(Wi)和item的权重有关，i是item的id号。c(r, x) = MAXi(f(Wi) * hash(x, r, i))。</a:t>
            </a:r>
          </a:p>
        </p:txBody>
      </p:sp>
    </p:spTree>
    <p:extLst>
      <p:ext uri="{BB962C8B-B14F-4D97-AF65-F5344CB8AC3E}">
        <p14:creationId xmlns:p14="http://schemas.microsoft.com/office/powerpoint/2010/main" val="188083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9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07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77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6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3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51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220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42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6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8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2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5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3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9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6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9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pt背景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289" y="0"/>
            <a:ext cx="24373422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7"/>
          <p:cNvSpPr>
            <a:spLocks noGrp="1"/>
          </p:cNvSpPr>
          <p:nvPr>
            <p:ph type="title" hasCustomPrompt="1"/>
          </p:nvPr>
        </p:nvSpPr>
        <p:spPr>
          <a:xfrm>
            <a:off x="-7344" y="3712898"/>
            <a:ext cx="24398688" cy="3284802"/>
          </a:xfrm>
          <a:prstGeom prst="rect">
            <a:avLst/>
          </a:prstGeom>
        </p:spPr>
        <p:txBody>
          <a:bodyPr/>
          <a:lstStyle>
            <a:lvl1pPr algn="ctr">
              <a:defRPr sz="1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06B76E"/>
                </a:solidFill>
              </a:rPr>
              <a:t>标题文本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 hasCustomPrompt="1"/>
          </p:nvPr>
        </p:nvSpPr>
        <p:spPr>
          <a:xfrm>
            <a:off x="-28710" y="6362699"/>
            <a:ext cx="24398687" cy="50165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0" algn="ctr">
              <a:buSzTx/>
              <a:buNone/>
            </a:lvl2pPr>
            <a:lvl3pPr marL="0" indent="0" algn="ctr">
              <a:buSzTx/>
              <a:buNone/>
            </a:lvl3pPr>
            <a:lvl4pPr marL="0" indent="0" algn="ctr">
              <a:buSzTx/>
              <a:buNone/>
            </a:lvl4pPr>
            <a:lvl5pPr marL="0" indent="0" algn="ctr"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6B76E"/>
                </a:solidFill>
              </a:rPr>
              <a:t>标题文本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 marL="1402080" indent="-513080"/>
            <a:lvl3pPr marL="2291080" indent="-513080"/>
            <a:lvl4pPr marL="3180080" indent="-513080"/>
            <a:lvl5pPr marL="4069080" indent="-51308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pt背景4.jpg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5289" y="0"/>
            <a:ext cx="24373422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618066" y="-9395"/>
            <a:ext cx="20828002" cy="16377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06B76E"/>
                </a:solidFill>
              </a:rPr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 hasCustomPrompt="1"/>
          </p:nvPr>
        </p:nvSpPr>
        <p:spPr>
          <a:xfrm>
            <a:off x="727405" y="2268008"/>
            <a:ext cx="22929193" cy="11447992"/>
          </a:xfrm>
          <a:prstGeom prst="rect">
            <a:avLst/>
          </a:prstGeom>
        </p:spPr>
        <p:txBody>
          <a:bodyPr/>
          <a:lstStyle>
            <a:lvl1pPr marL="488315" indent="-488315">
              <a:buSzPct val="75000"/>
              <a:buChar char="•"/>
              <a:defRPr>
                <a:solidFill>
                  <a:srgbClr val="000000"/>
                </a:solidFill>
              </a:defRPr>
            </a:lvl1pPr>
            <a:lvl2pPr marL="1123315" indent="-488315">
              <a:buSzPct val="75000"/>
              <a:buChar char="•"/>
              <a:defRPr>
                <a:solidFill>
                  <a:srgbClr val="000000"/>
                </a:solidFill>
              </a:defRPr>
            </a:lvl2pPr>
            <a:lvl3pPr marL="1758315" indent="-488315">
              <a:buSzPct val="75000"/>
              <a:buChar char="•"/>
              <a:defRPr>
                <a:solidFill>
                  <a:srgbClr val="000000"/>
                </a:solidFill>
              </a:defRPr>
            </a:lvl3pPr>
            <a:lvl4pPr marL="2393315" indent="-488315">
              <a:buSzPct val="75000"/>
              <a:buChar char="•"/>
              <a:defRPr>
                <a:solidFill>
                  <a:srgbClr val="000000"/>
                </a:solidFill>
              </a:defRPr>
            </a:lvl4pPr>
            <a:lvl5pPr marL="3028315" indent="-488315">
              <a:buSzPct val="7500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5000"/>
              <a:t>正文级别 1</a:t>
            </a:r>
          </a:p>
          <a:p>
            <a:pPr lvl="1">
              <a:defRPr sz="1800"/>
            </a:pPr>
            <a:r>
              <a:rPr sz="5000"/>
              <a:t>正文级别 2</a:t>
            </a:r>
          </a:p>
          <a:p>
            <a:pPr lvl="2">
              <a:defRPr sz="1800"/>
            </a:pPr>
            <a:r>
              <a:rPr sz="5000"/>
              <a:t>正文级别 3</a:t>
            </a:r>
          </a:p>
          <a:p>
            <a:pPr lvl="3">
              <a:defRPr sz="1800"/>
            </a:pPr>
            <a:r>
              <a:rPr sz="5000"/>
              <a:t>正文级别 4</a:t>
            </a:r>
          </a:p>
          <a:p>
            <a:pPr lvl="4">
              <a:defRPr sz="1800"/>
            </a:pPr>
            <a:r>
              <a:rPr sz="5000"/>
              <a:t>正文级别 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pt背景4.jpg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5289" y="0"/>
            <a:ext cx="24373422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xfrm>
            <a:off x="631692" y="-14090"/>
            <a:ext cx="11877810" cy="16575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6B76E"/>
                </a:solidFill>
              </a:rPr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xfrm>
            <a:off x="641348" y="2264833"/>
            <a:ext cx="14503932" cy="1145116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000000"/>
                </a:solidFill>
              </a:defRPr>
            </a:lvl1pPr>
            <a:lvl2pPr marL="0" indent="0">
              <a:buSzTx/>
              <a:buNone/>
              <a:defRPr>
                <a:solidFill>
                  <a:srgbClr val="000000"/>
                </a:solidFill>
              </a:defRPr>
            </a:lvl2pPr>
            <a:lvl3pPr marL="0" indent="0">
              <a:buSzTx/>
              <a:buNone/>
              <a:defRPr>
                <a:solidFill>
                  <a:srgbClr val="000000"/>
                </a:solidFill>
              </a:defRPr>
            </a:lvl3pPr>
            <a:lvl4pPr marL="0" indent="0">
              <a:buSzTx/>
              <a:buNone/>
              <a:defRPr>
                <a:solidFill>
                  <a:srgbClr val="000000"/>
                </a:solidFill>
              </a:defRPr>
            </a:lvl4pPr>
            <a:lvl5pPr marL="0" indent="0">
              <a:buSzTx/>
              <a:buNone/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5000"/>
              <a:t>正文级别 1</a:t>
            </a:r>
          </a:p>
          <a:p>
            <a:pPr lvl="1">
              <a:defRPr sz="1800"/>
            </a:pPr>
            <a:r>
              <a:rPr sz="5000"/>
              <a:t>正文级别 2</a:t>
            </a:r>
          </a:p>
          <a:p>
            <a:pPr lvl="2">
              <a:defRPr sz="1800"/>
            </a:pPr>
            <a:r>
              <a:rPr sz="5000"/>
              <a:t>正文级别 3</a:t>
            </a:r>
          </a:p>
          <a:p>
            <a:pPr lvl="3">
              <a:defRPr sz="1800"/>
            </a:pPr>
            <a:r>
              <a:rPr sz="5000"/>
              <a:t>正文级别 4</a:t>
            </a:r>
          </a:p>
          <a:p>
            <a:pPr lvl="4">
              <a:defRPr sz="1800"/>
            </a:pPr>
            <a:r>
              <a:rPr sz="5000"/>
              <a:t>正文级别 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pt背景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289" y="0"/>
            <a:ext cx="24373422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背景5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-3178" y="0"/>
            <a:ext cx="24373422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26532" y="0"/>
            <a:ext cx="23114004" cy="15884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6B76E"/>
                </a:solidFill>
              </a:rP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719666" y="2332564"/>
            <a:ext cx="23114002" cy="1138343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2pPr marL="1402080" indent="-513080"/>
            <a:lvl3pPr marL="2291080" indent="-513080"/>
            <a:lvl4pPr marL="3180080" indent="-513080"/>
            <a:lvl5pPr marL="4069080" indent="-51308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1pPr>
      <a:lvl2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2pPr>
      <a:lvl3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3pPr>
      <a:lvl4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4pPr>
      <a:lvl5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5pPr>
      <a:lvl6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6pPr>
      <a:lvl7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7pPr>
      <a:lvl8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8pPr>
      <a:lvl9pPr defTabSz="825500">
        <a:defRPr sz="8000">
          <a:solidFill>
            <a:srgbClr val="06B76E"/>
          </a:solidFill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513080" indent="-51308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1pPr>
      <a:lvl2pPr marL="1743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2pPr>
      <a:lvl3pPr marL="2632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3pPr>
      <a:lvl4pPr marL="3521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4pPr>
      <a:lvl5pPr marL="4410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5pPr>
      <a:lvl6pPr marL="5299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6pPr>
      <a:lvl7pPr marL="6188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7pPr>
      <a:lvl8pPr marL="7077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8pPr>
      <a:lvl9pPr marL="7966710" indent="-854710" defTabSz="825500">
        <a:buSzPct val="100000"/>
        <a:buAutoNum type="arabicPeriod"/>
        <a:defRPr sz="5000">
          <a:solidFill>
            <a:srgbClr val="FFFFFF"/>
          </a:solidFill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6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-7346" y="3975429"/>
            <a:ext cx="24398692" cy="32677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0000" dirty="0" err="1" smtClean="0">
                <a:solidFill>
                  <a:srgbClr val="06B76E"/>
                </a:solidFill>
                <a:sym typeface="+mn-ea"/>
              </a:rPr>
              <a:t>Storage in </a:t>
            </a:r>
            <a:r>
              <a:rPr lang="en-US" altLang="zh-CN" sz="10000" dirty="0" err="1" smtClean="0">
                <a:solidFill>
                  <a:srgbClr val="06B76E"/>
                </a:solidFill>
              </a:rPr>
              <a:t>OpenStack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Cinder Scheduler</a:t>
            </a:r>
            <a:endParaRPr kumimoji="1" lang="en-US" dirty="0"/>
          </a:p>
        </p:txBody>
      </p:sp>
      <p:pic>
        <p:nvPicPr>
          <p:cNvPr id="8" name="内容占位符 7" descr="Screen Shot 2015-01-06 at 02.08.11.pn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2" r="-13392"/>
          <a:stretch>
            <a:fillRect/>
          </a:stretch>
        </p:blipFill>
        <p:spPr>
          <a:xfrm>
            <a:off x="10082530" y="2487295"/>
            <a:ext cx="14977110" cy="88245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7710" y="2268220"/>
            <a:ext cx="10571480" cy="10949940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 smtClean="0">
                <a:sym typeface="+mn-ea"/>
              </a:rPr>
              <a:t>Chooses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cinder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volume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backend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to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place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new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volume</a:t>
            </a:r>
            <a:r>
              <a:rPr lang="zh-CN" altLang="en-US" sz="3200" dirty="0" smtClean="0">
                <a:sym typeface="+mn-ea"/>
              </a:rPr>
              <a:t> </a:t>
            </a:r>
            <a:endParaRPr lang="zh-CN" altLang="en-US" sz="3200" dirty="0" smtClean="0">
              <a:solidFill>
                <a:schemeClr val="tx1"/>
              </a:solidFill>
              <a:sym typeface="+mn-ea"/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  <a:sym typeface="+mn-ea"/>
              </a:rPr>
              <a:t>Filter Scheduler</a:t>
            </a:r>
            <a:r>
              <a:rPr lang="zh-CN" altLang="en-US" sz="3200" dirty="0" smtClean="0">
                <a:solidFill>
                  <a:schemeClr val="tx1"/>
                </a:solidFill>
                <a:sym typeface="+mn-ea"/>
              </a:rPr>
              <a:t>：</a:t>
            </a:r>
            <a:endParaRPr lang="en-US" sz="3200" dirty="0" smtClean="0">
              <a:solidFill>
                <a:schemeClr val="tx1"/>
              </a:solidFill>
            </a:endParaRPr>
          </a:p>
          <a:p>
            <a:pPr>
              <a:buFont typeface="Symbol" charset="2"/>
              <a:buChar char="-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AvailabilityZoneFilter: Filters Hosts by availability zone</a:t>
            </a:r>
          </a:p>
          <a:p>
            <a:pPr>
              <a:buFont typeface="Symbol" charset="2"/>
              <a:buChar char="-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CapacityFilter: CapacityFilter filters based on volume host's capacity utilization.</a:t>
            </a:r>
          </a:p>
          <a:p>
            <a:pPr>
              <a:buFont typeface="Symbol" charset="2"/>
              <a:buChar char="-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CapabilitiesFilter: HostFilter to work with resource (instance &amp; volume) type records.</a:t>
            </a:r>
          </a:p>
          <a:p>
            <a:pPr>
              <a:buFont typeface="Symbol" charset="2"/>
              <a:buChar char="-"/>
            </a:pPr>
            <a:endParaRPr lang="en-US" sz="3200" dirty="0" smtClean="0">
              <a:solidFill>
                <a:schemeClr val="tx1"/>
              </a:solidFill>
              <a:sym typeface="+mn-ea"/>
            </a:endParaRPr>
          </a:p>
          <a:p>
            <a:pPr marL="457200" indent="-457200"/>
            <a:r>
              <a:rPr lang="en-US" sz="3200" dirty="0" smtClean="0">
                <a:solidFill>
                  <a:schemeClr val="tx1"/>
                </a:solidFill>
                <a:sym typeface="+mn-ea"/>
              </a:rPr>
              <a:t>Scheduler Weighers</a:t>
            </a:r>
          </a:p>
          <a:p>
            <a:pPr>
              <a:buClrTx/>
              <a:buFont typeface="SimSun" charset="0"/>
              <a:buChar char="–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AllocatedCapacityWeigher</a:t>
            </a:r>
          </a:p>
          <a:p>
            <a:pPr>
              <a:buClrTx/>
              <a:buFont typeface="SimSun" charset="0"/>
              <a:buChar char="–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CapacityWeigher</a:t>
            </a:r>
          </a:p>
          <a:p>
            <a:pPr>
              <a:buFont typeface="Symbol" charset="2"/>
              <a:buChar char="-"/>
            </a:pPr>
            <a:endParaRPr lang="en-US" altLang="zh-CN" sz="3200" dirty="0" smtClean="0">
              <a:solidFill>
                <a:schemeClr val="tx1"/>
              </a:solidFill>
              <a:sym typeface="+mn-ea"/>
            </a:endParaRPr>
          </a:p>
          <a:p>
            <a:pPr>
              <a:buFont typeface="Symbol" charset="2"/>
              <a:buChar char="-"/>
            </a:pPr>
            <a:endParaRPr lang="en-US" altLang="zh-CN" sz="3200" dirty="0" smtClean="0">
              <a:solidFill>
                <a:schemeClr val="tx1"/>
              </a:solidFill>
              <a:sym typeface="+mn-ea"/>
            </a:endParaRPr>
          </a:p>
          <a:p>
            <a:pPr marL="457200" indent="-457200" algn="l"/>
            <a:r>
              <a:rPr lang="en-US" altLang="zh-CN" sz="3200" dirty="0" smtClean="0">
                <a:sym typeface="+mn-ea"/>
              </a:rPr>
              <a:t>Cinder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Volume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Drivers periodically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report </a:t>
            </a:r>
            <a:r>
              <a:rPr lang="en-US" altLang="zh-CN" sz="3200" dirty="0">
                <a:sym typeface="+mn-ea"/>
              </a:rPr>
              <a:t>capabilities and state</a:t>
            </a:r>
          </a:p>
          <a:p>
            <a:pPr marL="457200" indent="-457200" algn="l"/>
            <a:r>
              <a:rPr lang="en-US" altLang="zh-CN" sz="3200" dirty="0" smtClean="0">
                <a:sym typeface="+mn-ea"/>
              </a:rPr>
              <a:t>Filters </a:t>
            </a:r>
            <a:r>
              <a:rPr lang="en-US" altLang="zh-CN" sz="3200" dirty="0">
                <a:sym typeface="+mn-ea"/>
              </a:rPr>
              <a:t>out unsuitable </a:t>
            </a:r>
            <a:r>
              <a:rPr lang="en-US" altLang="zh-CN" sz="3200" dirty="0" err="1" smtClean="0">
                <a:sym typeface="+mn-ea"/>
              </a:rPr>
              <a:t>backends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Different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zone/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Insufficient </a:t>
            </a:r>
            <a:r>
              <a:rPr lang="en-US" altLang="zh-CN" sz="3200" dirty="0">
                <a:sym typeface="+mn-ea"/>
              </a:rPr>
              <a:t>free </a:t>
            </a:r>
            <a:r>
              <a:rPr lang="en-US" altLang="zh-CN" sz="3200" dirty="0" smtClean="0">
                <a:sym typeface="+mn-ea"/>
              </a:rPr>
              <a:t>space/ </a:t>
            </a:r>
            <a:r>
              <a:rPr lang="en-US" altLang="zh-CN" sz="3200" dirty="0">
                <a:sym typeface="+mn-ea"/>
              </a:rPr>
              <a:t>capabilities</a:t>
            </a:r>
            <a:endParaRPr lang="en-US" altLang="zh-CN" sz="3200" dirty="0"/>
          </a:p>
          <a:p>
            <a:pPr marL="0" indent="0" algn="l">
              <a:buNone/>
            </a:pPr>
            <a:r>
              <a:rPr lang="en-US" altLang="zh-CN" sz="3200" dirty="0" smtClean="0">
                <a:sym typeface="+mn-ea"/>
              </a:rPr>
              <a:t>Sorts </a:t>
            </a:r>
            <a:r>
              <a:rPr lang="en-US" altLang="zh-CN" sz="3200" dirty="0">
                <a:sym typeface="+mn-ea"/>
              </a:rPr>
              <a:t>according to weights (e.g., available space)</a:t>
            </a:r>
            <a:endParaRPr lang="en-US" altLang="zh-CN" sz="3200" dirty="0"/>
          </a:p>
          <a:p>
            <a:pPr marL="0" indent="0" algn="l">
              <a:buNone/>
            </a:pPr>
            <a:r>
              <a:rPr lang="en-US" altLang="zh-CN" sz="3200" dirty="0" smtClean="0">
                <a:sym typeface="+mn-ea"/>
              </a:rPr>
              <a:t>Returns </a:t>
            </a:r>
            <a:r>
              <a:rPr lang="en-US" altLang="zh-CN" sz="3200" dirty="0">
                <a:sym typeface="+mn-ea"/>
              </a:rPr>
              <a:t>best candidate</a:t>
            </a:r>
            <a:endParaRPr kumimoji="1" lang="zh-CN" altLang="en-US" sz="3200" dirty="0"/>
          </a:p>
          <a:p>
            <a:pPr marL="0" indent="0" algn="l">
              <a:buNone/>
            </a:pPr>
            <a:endParaRPr lang="en-US" altLang="zh-CN" sz="3200" dirty="0" smtClean="0">
              <a:solidFill>
                <a:schemeClr val="tx1"/>
              </a:solidFill>
              <a:sym typeface="+mn-ea"/>
            </a:endParaRPr>
          </a:p>
          <a:p>
            <a:endParaRPr kumimoji="1" lang="zh-CN" alt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Cinder Backup</a:t>
            </a:r>
            <a:endParaRPr kumimoji="1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2487295"/>
            <a:ext cx="10652125" cy="9439910"/>
          </a:xfrm>
        </p:spPr>
        <p:txBody>
          <a:bodyPr>
            <a:normAutofit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 smtClean="0">
                <a:sym typeface="+mn-ea"/>
              </a:rPr>
              <a:t>Full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copies </a:t>
            </a:r>
            <a:r>
              <a:rPr lang="en-US" altLang="zh-CN" sz="3200" dirty="0">
                <a:sym typeface="+mn-ea"/>
              </a:rPr>
              <a:t>of persistent volumes stored in a </a:t>
            </a:r>
            <a:r>
              <a:rPr lang="en-US" altLang="zh-CN" sz="3200" dirty="0" smtClean="0">
                <a:sym typeface="+mn-ea"/>
              </a:rPr>
              <a:t>backup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store</a:t>
            </a:r>
          </a:p>
          <a:p>
            <a:pPr>
              <a:lnSpc>
                <a:spcPct val="140000"/>
              </a:lnSpc>
            </a:pPr>
            <a:endParaRPr lang="en-US" altLang="zh-CN" sz="3200" dirty="0" smtClean="0"/>
          </a:p>
          <a:p>
            <a:pPr>
              <a:lnSpc>
                <a:spcPct val="140000"/>
              </a:lnSpc>
            </a:pPr>
            <a:endParaRPr lang="en-US" altLang="zh-CN" sz="3200" dirty="0" smtClean="0"/>
          </a:p>
          <a:p>
            <a:pPr>
              <a:lnSpc>
                <a:spcPct val="140000"/>
              </a:lnSpc>
            </a:pPr>
            <a:r>
              <a:rPr lang="en-US" altLang="zh-CN" sz="3200" dirty="0" smtClean="0">
                <a:sym typeface="+mn-ea"/>
              </a:rPr>
              <a:t>Plug</a:t>
            </a:r>
            <a:r>
              <a:rPr lang="en-US" altLang="zh-CN" sz="3200" dirty="0">
                <a:sym typeface="+mn-ea"/>
              </a:rPr>
              <a:t>-able driver </a:t>
            </a:r>
            <a:r>
              <a:rPr lang="en-US" altLang="zh-CN" sz="3200" dirty="0" smtClean="0">
                <a:sym typeface="+mn-ea"/>
              </a:rPr>
              <a:t>architecture</a:t>
            </a:r>
            <a:endParaRPr lang="en-US" altLang="zh-CN" sz="3200" dirty="0" smtClean="0"/>
          </a:p>
          <a:p>
            <a:pPr>
              <a:buFont typeface="Symbol" charset="2"/>
              <a:buChar char="-"/>
            </a:pPr>
            <a:r>
              <a:rPr lang="en-US" altLang="zh-CN" sz="3200" dirty="0" err="1" smtClean="0">
                <a:sym typeface="+mn-ea"/>
              </a:rPr>
              <a:t>Ceph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err="1" smtClean="0">
                <a:sym typeface="+mn-ea"/>
              </a:rPr>
              <a:t>OpenStack</a:t>
            </a:r>
            <a:r>
              <a:rPr lang="en-US" altLang="zh-CN" sz="3200" dirty="0" smtClean="0">
                <a:sym typeface="+mn-ea"/>
              </a:rPr>
              <a:t> </a:t>
            </a:r>
            <a:r>
              <a:rPr lang="en-US" altLang="zh-CN" sz="3200" dirty="0">
                <a:sym typeface="+mn-ea"/>
              </a:rPr>
              <a:t>Swift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IBM </a:t>
            </a:r>
            <a:r>
              <a:rPr lang="en-US" altLang="zh-CN" sz="3200" dirty="0">
                <a:sym typeface="+mn-ea"/>
              </a:rPr>
              <a:t>Tivoli Storage </a:t>
            </a:r>
            <a:r>
              <a:rPr lang="en-US" altLang="zh-CN" sz="3200" dirty="0" smtClean="0">
                <a:sym typeface="+mn-ea"/>
              </a:rPr>
              <a:t>Manager</a:t>
            </a:r>
          </a:p>
          <a:p>
            <a:pPr>
              <a:buFont typeface="Symbol" charset="2"/>
              <a:buChar char="-"/>
            </a:pPr>
            <a:endParaRPr lang="en-US" altLang="zh-CN" sz="3200" dirty="0" smtClean="0">
              <a:sym typeface="+mn-ea"/>
            </a:endParaRPr>
          </a:p>
          <a:p>
            <a:pPr>
              <a:buFont typeface="Symbol" charset="2"/>
              <a:buChar char="-"/>
            </a:pPr>
            <a:endParaRPr lang="en-US" altLang="zh-CN" sz="3200" dirty="0" smtClean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3200" dirty="0" smtClean="0">
                <a:sym typeface="+mn-ea"/>
              </a:rPr>
              <a:t>Backup/restore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can </a:t>
            </a:r>
            <a:r>
              <a:rPr lang="en-US" altLang="zh-CN" sz="3200" dirty="0">
                <a:sym typeface="+mn-ea"/>
              </a:rPr>
              <a:t>only be </a:t>
            </a:r>
            <a:r>
              <a:rPr lang="en-US" altLang="zh-CN" sz="3200" dirty="0" smtClean="0">
                <a:sym typeface="+mn-ea"/>
              </a:rPr>
              <a:t>operated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on volumes </a:t>
            </a:r>
            <a:r>
              <a:rPr lang="en-US" altLang="zh-CN" sz="3200" dirty="0">
                <a:sym typeface="+mn-ea"/>
              </a:rPr>
              <a:t>in an unattached and available state.</a:t>
            </a:r>
            <a:endParaRPr lang="en-US" altLang="zh-CN" sz="3200" dirty="0"/>
          </a:p>
          <a:p>
            <a:pPr>
              <a:lnSpc>
                <a:spcPct val="140000"/>
              </a:lnSpc>
            </a:pPr>
            <a:endParaRPr kumimoji="1" lang="zh-CN" altLang="en-US" sz="3200" dirty="0"/>
          </a:p>
          <a:p>
            <a:pPr>
              <a:lnSpc>
                <a:spcPct val="140000"/>
              </a:lnSpc>
            </a:pPr>
            <a:endParaRPr kumimoji="1" lang="zh-CN" altLang="en-US" dirty="0"/>
          </a:p>
          <a:p>
            <a:pPr>
              <a:lnSpc>
                <a:spcPct val="140000"/>
              </a:lnSpc>
            </a:pPr>
            <a:endParaRPr kumimoji="1" lang="zh-CN" altLang="en-US" dirty="0"/>
          </a:p>
        </p:txBody>
      </p:sp>
      <p:pic>
        <p:nvPicPr>
          <p:cNvPr id="8" name="内容占位符 7" descr="Screen Shot 2015-01-06 at 02.08.11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2" r="-13392"/>
          <a:stretch>
            <a:fillRect/>
          </a:stretch>
        </p:blipFill>
        <p:spPr>
          <a:xfrm>
            <a:off x="10115550" y="2487295"/>
            <a:ext cx="14977110" cy="88245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Cinder Volume</a:t>
            </a:r>
            <a:endParaRPr kumimoji="1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2487295"/>
            <a:ext cx="10652125" cy="9439910"/>
          </a:xfrm>
        </p:spPr>
        <p:txBody>
          <a:bodyPr>
            <a:normAutofit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>
                <a:sym typeface="+mn-ea"/>
              </a:rPr>
              <a:t>Manager contains generic code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High</a:t>
            </a:r>
            <a:r>
              <a:rPr lang="en-US" altLang="zh-CN" sz="3200" dirty="0">
                <a:sym typeface="+mn-ea"/>
              </a:rPr>
              <a:t>-level flow, DB &amp; quota updates</a:t>
            </a:r>
          </a:p>
          <a:p>
            <a:pPr>
              <a:buFont typeface="Symbol" charset="2"/>
              <a:buChar char="-"/>
            </a:pPr>
            <a:endParaRPr lang="en-US" altLang="zh-CN" sz="3200" dirty="0"/>
          </a:p>
          <a:p>
            <a:pPr>
              <a:buFont typeface="Symbol" charset="2"/>
              <a:buChar char="-"/>
            </a:pPr>
            <a:endParaRPr lang="en-US" altLang="zh-CN" sz="3200" dirty="0"/>
          </a:p>
          <a:p>
            <a:pPr>
              <a:lnSpc>
                <a:spcPct val="140000"/>
              </a:lnSpc>
            </a:pPr>
            <a:r>
              <a:rPr lang="en-US" altLang="zh-CN" sz="3200" dirty="0" smtClean="0">
                <a:sym typeface="+mn-ea"/>
              </a:rPr>
              <a:t>Drivers </a:t>
            </a:r>
            <a:r>
              <a:rPr lang="en-US" altLang="zh-CN" sz="3200" dirty="0">
                <a:sym typeface="+mn-ea"/>
              </a:rPr>
              <a:t>contain back-end specific code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Linux LVM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with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err="1" smtClean="0">
                <a:sym typeface="+mn-ea"/>
              </a:rPr>
              <a:t>iSCSI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Storage </a:t>
            </a:r>
            <a:r>
              <a:rPr lang="en-US" altLang="zh-CN" sz="3200" dirty="0">
                <a:sym typeface="+mn-ea"/>
              </a:rPr>
              <a:t>controllers from various vendors</a:t>
            </a:r>
            <a:endParaRPr lang="en-US" altLang="zh-CN" sz="3200" dirty="0"/>
          </a:p>
          <a:p>
            <a:pPr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Distributed </a:t>
            </a:r>
            <a:r>
              <a:rPr lang="en-US" altLang="zh-CN" sz="3200" dirty="0">
                <a:sym typeface="+mn-ea"/>
              </a:rPr>
              <a:t>file systems</a:t>
            </a:r>
          </a:p>
          <a:p>
            <a:pPr>
              <a:buFont typeface="Symbol" charset="2"/>
              <a:buChar char="-"/>
            </a:pPr>
            <a:endParaRPr kumimoji="1" lang="en-US" altLang="zh-CN" sz="3200" dirty="0" smtClean="0"/>
          </a:p>
          <a:p>
            <a:pPr>
              <a:buFont typeface="Symbol" charset="2"/>
              <a:buChar char="-"/>
            </a:pPr>
            <a:endParaRPr kumimoji="1" lang="en-US" altLang="zh-CN" sz="3200" dirty="0" smtClean="0"/>
          </a:p>
          <a:p>
            <a:pPr>
              <a:lnSpc>
                <a:spcPct val="140000"/>
              </a:lnSpc>
            </a:pPr>
            <a:r>
              <a:rPr kumimoji="1" lang="en-US" altLang="zh-CN" sz="3200" dirty="0" smtClean="0">
                <a:sym typeface="+mn-ea"/>
              </a:rPr>
              <a:t>Multi-Backend</a:t>
            </a:r>
            <a:endParaRPr kumimoji="1" lang="en-US" altLang="zh-CN" sz="3200" dirty="0" smtClean="0"/>
          </a:p>
          <a:p>
            <a:pPr>
              <a:buFont typeface="Symbol" charset="2"/>
              <a:buChar char="-"/>
            </a:pPr>
            <a:r>
              <a:rPr kumimoji="1" lang="en-US" altLang="zh-CN" sz="3200" dirty="0" smtClean="0">
                <a:sym typeface="+mn-ea"/>
              </a:rPr>
              <a:t>One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cinder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volume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service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manage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multi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storage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backend</a:t>
            </a:r>
            <a:endParaRPr kumimoji="1" lang="zh-CN" altLang="en-US" sz="3200" dirty="0"/>
          </a:p>
          <a:p>
            <a:pPr>
              <a:lnSpc>
                <a:spcPct val="140000"/>
              </a:lnSpc>
            </a:pPr>
            <a:endParaRPr kumimoji="1" lang="zh-CN" altLang="en-US" dirty="0"/>
          </a:p>
          <a:p>
            <a:pPr>
              <a:lnSpc>
                <a:spcPct val="140000"/>
              </a:lnSpc>
            </a:pPr>
            <a:endParaRPr kumimoji="1" lang="zh-CN" altLang="en-US" dirty="0"/>
          </a:p>
        </p:txBody>
      </p:sp>
      <p:pic>
        <p:nvPicPr>
          <p:cNvPr id="8" name="内容占位符 7" descr="Screen Shot 2015-01-06 at 02.08.11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2" r="-13392"/>
          <a:stretch>
            <a:fillRect/>
          </a:stretch>
        </p:blipFill>
        <p:spPr>
          <a:xfrm>
            <a:off x="10115550" y="2487295"/>
            <a:ext cx="14977110" cy="88245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>
                <a:sym typeface="+mn-ea"/>
              </a:rPr>
              <a:t>Cinder Volume Drivers in Juno</a:t>
            </a:r>
            <a:endParaRPr kumimoji="1" lang="zh-CN" altLang="en-US" dirty="0" err="1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7855" y="2268855"/>
            <a:ext cx="9423400" cy="1003427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Dell </a:t>
            </a:r>
            <a:r>
              <a:rPr lang="en-US" altLang="zh-CN" sz="3200" dirty="0" err="1">
                <a:sym typeface="+mn-ea"/>
              </a:rPr>
              <a:t>EqualLogic</a:t>
            </a:r>
            <a:r>
              <a:rPr lang="en-US" altLang="zh-CN" sz="3200" dirty="0">
                <a:sym typeface="+mn-ea"/>
              </a:rPr>
              <a:t>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EMC VMAX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EMC VNX </a:t>
            </a:r>
            <a:r>
              <a:rPr lang="en-US" altLang="zh-CN" sz="3200" dirty="0" smtClean="0">
                <a:sym typeface="+mn-ea"/>
              </a:rPr>
              <a:t>Direct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EMC </a:t>
            </a:r>
            <a:r>
              <a:rPr lang="en-US" altLang="zh-CN" sz="3200" dirty="0" err="1">
                <a:sym typeface="+mn-ea"/>
              </a:rPr>
              <a:t>XtremIO</a:t>
            </a:r>
            <a:r>
              <a:rPr lang="en-US" altLang="zh-CN" sz="3200" dirty="0">
                <a:sym typeface="+mn-ea"/>
              </a:rPr>
              <a:t>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Fujitsu ETERNUS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 err="1" smtClean="0">
                <a:sym typeface="+mn-ea"/>
              </a:rPr>
              <a:t>GlusterFS</a:t>
            </a:r>
            <a:endParaRPr lang="en-US" altLang="zh-CN" sz="3200" dirty="0" smtClean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Hitachi (HUS)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Hitachi (HUS-VM)		</a:t>
            </a:r>
            <a:endParaRPr lang="en-US" altLang="zh-CN" sz="3200" dirty="0" smtClean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Hitachi (VSP, VSP G1000)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Hitachi (HNAS)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HP 3PAR (</a:t>
            </a:r>
            <a:r>
              <a:rPr lang="en-US" altLang="zh-CN" sz="3200" dirty="0" err="1">
                <a:sym typeface="+mn-ea"/>
              </a:rPr>
              <a:t>StoreServ</a:t>
            </a:r>
            <a:r>
              <a:rPr lang="en-US" altLang="zh-CN" sz="3200" dirty="0">
                <a:sym typeface="+mn-ea"/>
              </a:rPr>
              <a:t>)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Huawei T/Dorado		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Huawei HVS	</a:t>
            </a:r>
            <a:endParaRPr lang="zh-CN" altLang="en-US" sz="3200"/>
          </a:p>
        </p:txBody>
      </p:sp>
      <p:sp>
        <p:nvSpPr>
          <p:cNvPr id="8" name="内容占位符 5"/>
          <p:cNvSpPr/>
          <p:nvPr/>
        </p:nvSpPr>
        <p:spPr>
          <a:xfrm>
            <a:off x="12843510" y="2268855"/>
            <a:ext cx="9423400" cy="10071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488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123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758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393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28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5299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6188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7077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7966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IBM DS8000</a:t>
            </a:r>
            <a:r>
              <a:rPr lang="zh-CN" altLang="en-US" sz="3200" dirty="0" smtClean="0">
                <a:sym typeface="+mn-ea"/>
              </a:rPr>
              <a:t>		</a:t>
            </a:r>
            <a:endParaRPr lang="zh-CN" altLang="en-US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IBM GPFS		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IBM </a:t>
            </a:r>
            <a:r>
              <a:rPr lang="en-US" altLang="zh-CN" sz="3200" dirty="0" err="1" smtClean="0">
                <a:sym typeface="+mn-ea"/>
              </a:rPr>
              <a:t>Storwize</a:t>
            </a:r>
            <a:r>
              <a:rPr lang="en-US" altLang="zh-CN" sz="3200" dirty="0" smtClean="0">
                <a:sym typeface="+mn-ea"/>
              </a:rPr>
              <a:t> family/SVC		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IBM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NAS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IBM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XIV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err="1" smtClean="0">
                <a:sym typeface="+mn-ea"/>
              </a:rPr>
              <a:t>NetApp</a:t>
            </a:r>
            <a:r>
              <a:rPr lang="en-US" altLang="zh-CN" sz="3200" dirty="0" smtClean="0">
                <a:sym typeface="+mn-ea"/>
              </a:rPr>
              <a:t> Data ONTAP	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err="1" smtClean="0">
                <a:sym typeface="+mn-ea"/>
              </a:rPr>
              <a:t>NetApp</a:t>
            </a:r>
            <a:r>
              <a:rPr lang="en-US" altLang="zh-CN" sz="3200" dirty="0" smtClean="0">
                <a:sym typeface="+mn-ea"/>
              </a:rPr>
              <a:t> E/EF-series		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RBD</a:t>
            </a:r>
            <a:r>
              <a:rPr lang="zh-CN" altLang="en-US" sz="3200" dirty="0" smtClean="0">
                <a:sym typeface="+mn-ea"/>
              </a:rPr>
              <a:t> </a:t>
            </a:r>
            <a:r>
              <a:rPr lang="en-US" altLang="zh-CN" sz="3200" dirty="0" smtClean="0">
                <a:sym typeface="+mn-ea"/>
              </a:rPr>
              <a:t>(</a:t>
            </a:r>
            <a:r>
              <a:rPr lang="en-US" altLang="zh-CN" sz="3200" dirty="0" err="1" smtClean="0">
                <a:sym typeface="+mn-ea"/>
              </a:rPr>
              <a:t>Ceph</a:t>
            </a:r>
            <a:r>
              <a:rPr lang="en-US" altLang="zh-CN" sz="3200" dirty="0" smtClean="0">
                <a:sym typeface="+mn-ea"/>
              </a:rPr>
              <a:t>)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err="1" smtClean="0">
                <a:sym typeface="+mn-ea"/>
              </a:rPr>
              <a:t>Scality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err="1" smtClean="0">
                <a:sym typeface="+mn-ea"/>
              </a:rPr>
              <a:t>SolidFire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err="1" smtClean="0">
                <a:sym typeface="+mn-ea"/>
              </a:rPr>
              <a:t>Vmware</a:t>
            </a:r>
            <a:endParaRPr lang="en-US" altLang="zh-CN" sz="3200" dirty="0" smtClean="0"/>
          </a:p>
          <a:p>
            <a:pPr algn="l"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Windows Server 2012</a:t>
            </a:r>
            <a:r>
              <a:rPr lang="en-US" altLang="zh-CN" dirty="0">
                <a:sym typeface="+mn-ea"/>
              </a:rPr>
              <a:t>	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49985" y="12339955"/>
            <a:ext cx="210953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https://wiki.openstack.org/wiki/CinderSupportMatrix</a:t>
            </a:r>
            <a:endParaRPr kumimoji="1"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>
                <a:sym typeface="+mn-ea"/>
              </a:rPr>
              <a:t>Installing and Configuring Cinder</a:t>
            </a:r>
            <a:endParaRPr kumimoji="1" lang="en-US" dirty="0"/>
          </a:p>
        </p:txBody>
      </p:sp>
      <p:pic>
        <p:nvPicPr>
          <p:cNvPr id="5122" name="图片 5121" descr="QQ图片20150624172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35" y="1892300"/>
            <a:ext cx="19989800" cy="1060577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>
                <a:sym typeface="+mn-ea"/>
              </a:rPr>
              <a:t>Installing and Configuring Cinder</a:t>
            </a:r>
            <a:endParaRPr kumimoji="1" lang="en-US" dirty="0"/>
          </a:p>
        </p:txBody>
      </p:sp>
      <p:sp>
        <p:nvSpPr>
          <p:cNvPr id="2" name="Content Placeholder 3"/>
          <p:cNvSpPr>
            <a:spLocks noGrp="1"/>
          </p:cNvSpPr>
          <p:nvPr>
            <p:ph sz="quarter" idx="10"/>
          </p:nvPr>
        </p:nvSpPr>
        <p:spPr>
          <a:xfrm>
            <a:off x="618066" y="1903304"/>
            <a:ext cx="23114002" cy="11383438"/>
          </a:xfrm>
        </p:spPr>
        <p:txBody>
          <a:bodyPr/>
          <a:lstStyle/>
          <a:p>
            <a:pPr marL="0" indent="0">
              <a:buFont typeface="+mj-lt"/>
              <a:buNone/>
            </a:pPr>
            <a:endParaRPr lang="en-US" sz="8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800" dirty="0">
                <a:solidFill>
                  <a:schemeClr val="bg1"/>
                </a:solidFill>
                <a:sym typeface="+mn-ea"/>
              </a:rPr>
              <a:t>Decide on whether to perform single-node or multi-node installation</a:t>
            </a:r>
          </a:p>
          <a:p>
            <a:pPr marL="342900" indent="-342900">
              <a:buFont typeface="+mj-lt"/>
              <a:buAutoNum type="arabicPeriod"/>
            </a:pPr>
            <a:endParaRPr lang="en-US" sz="800" b="0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800" dirty="0">
                <a:solidFill>
                  <a:schemeClr val="bg1"/>
                </a:solidFill>
                <a:sym typeface="+mn-ea"/>
              </a:rPr>
              <a:t>Configure the database</a:t>
            </a:r>
            <a:endParaRPr lang="en-US" sz="800" b="0" dirty="0">
              <a:solidFill>
                <a:schemeClr val="bg1"/>
              </a:solidFill>
              <a:sym typeface="+mn-ea"/>
            </a:endParaRPr>
          </a:p>
          <a:p>
            <a:pPr lvl="3"/>
            <a:r>
              <a:rPr lang="en-US" sz="800" dirty="0">
                <a:solidFill>
                  <a:schemeClr val="bg1"/>
                </a:solidFill>
                <a:sym typeface="+mn-ea"/>
              </a:rPr>
              <a:t>Create database user called cinder </a:t>
            </a:r>
          </a:p>
          <a:p>
            <a:pPr lvl="3"/>
            <a:r>
              <a:rPr lang="en-US" sz="800" dirty="0">
                <a:solidFill>
                  <a:schemeClr val="bg1"/>
                </a:solidFill>
                <a:sym typeface="+mn-ea"/>
              </a:rPr>
              <a:t>Create database called cinder and make cinder owner of it</a:t>
            </a:r>
          </a:p>
          <a:p>
            <a:pPr marL="2667000" lvl="3" indent="0">
              <a:buNone/>
            </a:pPr>
            <a:endParaRPr lang="en-US" sz="3200" b="0" dirty="0" smtClean="0">
              <a:solidFill>
                <a:schemeClr val="tx1"/>
              </a:solidFill>
            </a:endParaRPr>
          </a:p>
          <a:p>
            <a:pPr lvl="0">
              <a:buFont typeface="Arial" panose="02080604020202020204" charset="0"/>
              <a:buChar char="•"/>
            </a:pPr>
            <a:r>
              <a:rPr lang="en-US" sz="3200" dirty="0">
                <a:solidFill>
                  <a:schemeClr val="tx1"/>
                </a:solidFill>
                <a:sym typeface="+mn-ea"/>
              </a:rPr>
              <a:t>Decide on whether to perform single-node or multi-node installation</a:t>
            </a:r>
          </a:p>
          <a:p>
            <a:pPr lvl="0"/>
            <a:endParaRPr lang="en-US" sz="3200" b="0" dirty="0" err="1" smtClean="0">
              <a:solidFill>
                <a:schemeClr val="tx1"/>
              </a:solidFill>
            </a:endParaRPr>
          </a:p>
          <a:p>
            <a:pPr lvl="0">
              <a:buFont typeface="Arial" panose="02080604020202020204" charset="0"/>
              <a:buChar char="•"/>
            </a:pPr>
            <a:r>
              <a:rPr lang="en-US" sz="3200" dirty="0">
                <a:solidFill>
                  <a:schemeClr val="tx1"/>
                </a:solidFill>
                <a:sym typeface="+mn-ea"/>
              </a:rPr>
              <a:t>Configure the database</a:t>
            </a:r>
          </a:p>
          <a:p>
            <a:pPr lvl="3"/>
            <a:r>
              <a:rPr lang="en-US" sz="3200" dirty="0">
                <a:solidFill>
                  <a:schemeClr val="tx1"/>
                </a:solidFill>
                <a:sym typeface="+mn-ea"/>
              </a:rPr>
              <a:t>Create database user called cinder </a:t>
            </a:r>
            <a:endParaRPr lang="en-US" sz="3200" dirty="0">
              <a:solidFill>
                <a:schemeClr val="tx1"/>
              </a:solidFill>
            </a:endParaRPr>
          </a:p>
          <a:p>
            <a:pPr lvl="3"/>
            <a:r>
              <a:rPr lang="en-US" sz="3200" dirty="0">
                <a:solidFill>
                  <a:schemeClr val="tx1"/>
                </a:solidFill>
                <a:sym typeface="+mn-ea"/>
              </a:rPr>
              <a:t>Create database called cinder and make cinder owner of it</a:t>
            </a:r>
          </a:p>
          <a:p>
            <a:pPr lvl="3"/>
            <a:endParaRPr lang="en-US" sz="3200" b="0" dirty="0" err="1" smtClean="0">
              <a:solidFill>
                <a:schemeClr val="tx1"/>
              </a:solidFill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Install cinder-</a:t>
            </a:r>
            <a:r>
              <a:rPr lang="en-US" sz="3200" dirty="0" err="1" smtClean="0">
                <a:solidFill>
                  <a:schemeClr val="tx1"/>
                </a:solidFill>
                <a:sym typeface="+mn-ea"/>
              </a:rPr>
              <a:t>api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en-US" sz="3200" dirty="0">
                <a:solidFill>
                  <a:schemeClr val="tx1"/>
                </a:solidFill>
                <a:sym typeface="+mn-ea"/>
              </a:rPr>
              <a:t>cinder-scheduler cinder-volume </a:t>
            </a:r>
            <a:r>
              <a:rPr lang="en-US" sz="3200" dirty="0" err="1">
                <a:solidFill>
                  <a:schemeClr val="tx1"/>
                </a:solidFill>
                <a:sym typeface="+mn-ea"/>
              </a:rPr>
              <a:t>iscsitarget</a:t>
            </a:r>
            <a:r>
              <a:rPr lang="en-US" sz="32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open-</a:t>
            </a:r>
            <a:r>
              <a:rPr lang="en-US" sz="3200" dirty="0" err="1" smtClean="0">
                <a:solidFill>
                  <a:schemeClr val="tx1"/>
                </a:solidFill>
                <a:sym typeface="+mn-ea"/>
              </a:rPr>
              <a:t>iscsi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 and </a:t>
            </a:r>
            <a:r>
              <a:rPr lang="en-US" sz="3200" dirty="0" err="1" smtClean="0">
                <a:solidFill>
                  <a:schemeClr val="tx1"/>
                </a:solidFill>
                <a:sym typeface="+mn-ea"/>
              </a:rPr>
              <a:t>iscsitarget-dkms</a:t>
            </a:r>
          </a:p>
          <a:p>
            <a:pPr>
              <a:buFont typeface="+mj-lt"/>
              <a:buAutoNum type="arabicPeriod"/>
            </a:pPr>
            <a:endParaRPr lang="en-US" sz="3200" b="0" dirty="0" err="1" smtClean="0">
              <a:solidFill>
                <a:schemeClr val="tx1"/>
              </a:solidFill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Configure Cinder</a:t>
            </a:r>
          </a:p>
          <a:p>
            <a:pPr lvl="3"/>
            <a:r>
              <a:rPr lang="en-US" sz="3200" dirty="0" smtClean="0">
                <a:solidFill>
                  <a:schemeClr val="tx1"/>
                </a:solidFill>
                <a:sym typeface="+mn-ea"/>
              </a:rPr>
              <a:t>Enable </a:t>
            </a:r>
            <a:r>
              <a:rPr lang="en-US" sz="3200" dirty="0" err="1" smtClean="0">
                <a:solidFill>
                  <a:schemeClr val="tx1"/>
                </a:solidFill>
                <a:sym typeface="+mn-ea"/>
              </a:rPr>
              <a:t>iscsitarget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 in defaults 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3"/>
            <a:r>
              <a:rPr lang="en-US" sz="3200" dirty="0" smtClean="0">
                <a:solidFill>
                  <a:schemeClr val="tx1"/>
                </a:solidFill>
                <a:sym typeface="+mn-ea"/>
              </a:rPr>
              <a:t>Start services </a:t>
            </a:r>
            <a:r>
              <a:rPr lang="en-US" sz="3200" dirty="0" err="1" smtClean="0">
                <a:solidFill>
                  <a:schemeClr val="tx1"/>
                </a:solidFill>
                <a:sym typeface="+mn-ea"/>
              </a:rPr>
              <a:t>iscsitarget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 and open-</a:t>
            </a:r>
            <a:r>
              <a:rPr lang="en-US" sz="3200" dirty="0" err="1" smtClean="0">
                <a:solidFill>
                  <a:schemeClr val="tx1"/>
                </a:solidFill>
                <a:sym typeface="+mn-ea"/>
              </a:rPr>
              <a:t>iscsi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3"/>
            <a:r>
              <a:rPr lang="en-US" sz="3200" dirty="0">
                <a:solidFill>
                  <a:schemeClr val="tx1"/>
                </a:solidFill>
                <a:sym typeface="+mn-ea"/>
              </a:rPr>
              <a:t>Make sure that the storage volume such as SAN or </a:t>
            </a:r>
            <a:r>
              <a:rPr lang="en-US" sz="3200" dirty="0" err="1">
                <a:solidFill>
                  <a:schemeClr val="tx1"/>
                </a:solidFill>
                <a:sym typeface="+mn-ea"/>
              </a:rPr>
              <a:t>iSCSI</a:t>
            </a:r>
            <a:r>
              <a:rPr lang="en-US" sz="32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sym typeface="+mn-ea"/>
              </a:rPr>
              <a:t>attached is exposed to nova-compute nodes</a:t>
            </a:r>
          </a:p>
          <a:p>
            <a:pPr lvl="3"/>
            <a:endParaRPr lang="en-US" sz="3200" dirty="0" smtClean="0">
              <a:solidFill>
                <a:schemeClr val="tx1"/>
              </a:solidFill>
              <a:sym typeface="+mn-ea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sym typeface="+mn-ea"/>
              </a:rPr>
              <a:t>Restart cinder and its related services Cinder is available from Horizon</a:t>
            </a:r>
            <a:endParaRPr lang="en-US" sz="3200" b="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b="0" dirty="0" err="1" smtClean="0">
              <a:solidFill>
                <a:schemeClr val="tx1"/>
              </a:solidFill>
            </a:endParaRPr>
          </a:p>
          <a:p>
            <a:endParaRPr lang="en-US" sz="32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 smtClean="0">
                <a:sym typeface="+mn-ea"/>
              </a:rPr>
              <a:t>Adding a Cinder Node</a:t>
            </a:r>
            <a:endParaRPr kumimoji="1"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17855" y="2617470"/>
            <a:ext cx="20307300" cy="10521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To offer more </a:t>
            </a:r>
            <a:r>
              <a:rPr lang="en-US" sz="3200" b="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storage, you can add additional Cinder volume nodes:</a:t>
            </a:r>
          </a:p>
          <a:p>
            <a:pPr marL="571500" lvl="2" indent="-457200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Install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the required packages for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cinder</a:t>
            </a:r>
          </a:p>
          <a:p>
            <a:pPr marL="457200" lvl="2" indent="-34290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571500" lvl="2" indent="-457200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Create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a volume group called cinder-volumes </a:t>
            </a: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lvl="1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Configurable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using the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cinder_volume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parameter in </a:t>
            </a:r>
            <a:r>
              <a:rPr lang="en-US" sz="3200" dirty="0" err="1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cinder.conf</a:t>
            </a:r>
          </a:p>
          <a:p>
            <a:pPr marL="457200" lvl="2" indent="-34290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lvl="2" indent="-34290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lvl="2" indent="-34290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571500" lvl="2" indent="-457200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Configure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tgtd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with its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targets.conf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file and start the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tgtd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service</a:t>
            </a:r>
          </a:p>
          <a:p>
            <a:pPr marL="571500" lvl="2" indent="-457200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Modify </a:t>
            </a:r>
            <a:r>
              <a:rPr lang="en-US" sz="3200" dirty="0" err="1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cinder.conf</a:t>
            </a:r>
          </a:p>
          <a:p>
            <a:pPr lvl="3"/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Add node connection information to </a:t>
            </a:r>
            <a:r>
              <a:rPr lang="en-US" sz="3200" dirty="0" err="1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cinder.conf</a:t>
            </a:r>
          </a:p>
          <a:p>
            <a:pPr lvl="3"/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Set the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iscsi_ip_address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setting in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cinder.conf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</a:t>
            </a: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lvl="4"/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Must match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the public IP of the node you're installing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,</a:t>
            </a:r>
          </a:p>
          <a:p>
            <a:pPr lvl="4"/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Restart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the cinder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services</a:t>
            </a:r>
          </a:p>
          <a:p>
            <a:pPr lvl="4"/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lvl="4"/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571500" lvl="2" indent="-457200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Run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cs typeface="Courier New" pitchFamily="49" charset="0"/>
              </a:rPr>
              <a:t>cinder-manage host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 list command you should see the new volume node listed. </a:t>
            </a:r>
            <a:endParaRPr lang="en-US" sz="3200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571500" lvl="2" indent="-457200">
              <a:buFont typeface="Arial" panose="0208060402020202020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Check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/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</a:rPr>
              <a:t>var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/log/cinder/volume.log for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</a:rPr>
              <a:t>issues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Common Cinder Management Tasks</a:t>
            </a:r>
            <a:endParaRPr kumimoji="1" lang="en-US" altLang="zh-CN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0000" lnSpcReduction="10000"/>
          </a:bodyPr>
          <a:lstStyle/>
          <a:p>
            <a:endParaRPr lang="en-US" sz="3200" b="0" dirty="0" smtClean="0">
              <a:solidFill>
                <a:schemeClr val="tx1"/>
              </a:solidFill>
            </a:endParaRPr>
          </a:p>
          <a:p>
            <a:r>
              <a:rPr lang="en-US" altLang="zh-CN" sz="3200" b="0" dirty="0" smtClean="0">
                <a:solidFill>
                  <a:schemeClr val="tx1"/>
                </a:solidFill>
              </a:rPr>
              <a:t>volume</a:t>
            </a: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Create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Delete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List, show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Metadata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Detach, attach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Extend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  <a:sym typeface="+mn-ea"/>
              </a:rPr>
              <a:t>Migrate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b="0" dirty="0" smtClean="0">
                <a:solidFill>
                  <a:schemeClr val="tx1"/>
                </a:solidFill>
              </a:rPr>
              <a:t>volume snapshot</a:t>
            </a:r>
            <a:endParaRPr lang="zh-CN" altLang="en-US" sz="32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create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delete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list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show</a:t>
            </a:r>
          </a:p>
          <a:p>
            <a:pPr lvl="0"/>
            <a:r>
              <a:rPr lang="en-US" altLang="zh-CN" sz="3200" b="0" dirty="0" smtClean="0">
                <a:solidFill>
                  <a:schemeClr val="tx1"/>
                </a:solidFill>
              </a:rPr>
              <a:t>volume backup</a:t>
            </a:r>
            <a:endParaRPr lang="zh-CN" altLang="en-US" sz="32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create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delete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list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export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import</a:t>
            </a:r>
          </a:p>
          <a:p>
            <a:pPr lvl="0"/>
            <a:r>
              <a:rPr lang="en-US" altLang="zh-CN" sz="3200" b="0" dirty="0" smtClean="0">
                <a:solidFill>
                  <a:schemeClr val="tx1"/>
                </a:solidFill>
              </a:rPr>
              <a:t>type </a:t>
            </a:r>
            <a:endParaRPr lang="zh-CN" altLang="en-US" sz="32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create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delete</a:t>
            </a:r>
          </a:p>
          <a:p>
            <a:pPr lvl="1"/>
            <a:r>
              <a:rPr lang="en-US" altLang="zh-CN" sz="3200" b="0" dirty="0" smtClean="0">
                <a:solidFill>
                  <a:schemeClr val="tx1"/>
                </a:solidFill>
              </a:rPr>
              <a:t>update</a:t>
            </a:r>
          </a:p>
          <a:p>
            <a:pPr lvl="0"/>
            <a:endParaRPr lang="zh-CN" altLang="en-US" sz="3200" b="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 sz="3200" dirty="0" smtClean="0">
                <a:solidFill>
                  <a:schemeClr val="tx1"/>
                </a:solidFill>
              </a:rPr>
              <a:t>More</a:t>
            </a:r>
            <a:r>
              <a:rPr lang="zh-CN" altLang="en-US" sz="3200" dirty="0" smtClean="0">
                <a:solidFill>
                  <a:schemeClr val="tx1"/>
                </a:solidFill>
              </a:rPr>
              <a:t>：</a:t>
            </a:r>
            <a:r>
              <a:rPr lang="en-US" sz="3200" dirty="0" smtClean="0">
                <a:solidFill>
                  <a:schemeClr val="tx1"/>
                </a:solidFill>
              </a:rPr>
              <a:t>http://docs.openstack.org/cli-reference/cinder.html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Listing Cinder Service Status</a:t>
            </a:r>
            <a:endParaRPr kumimoji="1" lang="zh-CN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7855" y="2270125"/>
            <a:ext cx="23608030" cy="1133665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dirty="0" smtClean="0">
                <a:sym typeface="+mn-ea"/>
              </a:rPr>
              <a:t>Lists running Cinder services, view status</a:t>
            </a:r>
            <a:endParaRPr lang="zh-CN" altLang="en-US" b="0" dirty="0" smtClean="0"/>
          </a:p>
          <a:p>
            <a:pPr marL="635000" lvl="1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$ cinder service-list</a:t>
            </a:r>
          </a:p>
          <a:p>
            <a:pPr marL="177800" lvl="0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+------------------+------------------------+------+---------+-------+----------------------------+</a:t>
            </a:r>
          </a:p>
          <a:p>
            <a:pPr marL="177800" lvl="0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      Binary      |    Host                | Zone |  Status | State |      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Updated_at</a:t>
            </a: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         |</a:t>
            </a:r>
          </a:p>
          <a:p>
            <a:pPr marL="177800" lvl="0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+------------------+------------------------+------+---------+-------+----------------------------+</a:t>
            </a:r>
          </a:p>
          <a:p>
            <a:pPr marL="177800" lvl="0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 cinder-scheduler |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localhost              </a:t>
            </a: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 nova | enabled |   up  |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+mn-ea"/>
              </a:rPr>
              <a:t>2016-02-25T15:56:59.000000 </a:t>
            </a: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</a:t>
            </a:r>
          </a:p>
          <a:p>
            <a:pPr marL="177800" lvl="0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  cinder-volume   |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localhost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@lvmdriver-1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 nova | enabled |   up  |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+mn-ea"/>
              </a:rPr>
              <a:t>2016-02-25T15:56:59.000000 </a:t>
            </a: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|</a:t>
            </a:r>
          </a:p>
          <a:p>
            <a:pPr marL="177800" lvl="0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+------------------+------------------------+------+---------+-------+----------------------------+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endParaRPr lang="en-US" dirty="0" smtClean="0">
              <a:sym typeface="+mn-ea"/>
            </a:endParaRPr>
          </a:p>
          <a:p>
            <a:pPr marL="0" lvl="0" indent="0">
              <a:buNone/>
            </a:pPr>
            <a:endParaRPr lang="en-US" dirty="0" smtClean="0">
              <a:sym typeface="+mn-ea"/>
            </a:endParaRPr>
          </a:p>
          <a:p>
            <a:pPr marL="0" lvl="0" indent="0">
              <a:buNone/>
            </a:pPr>
            <a:endParaRPr lang="en-US" dirty="0" smtClean="0">
              <a:sym typeface="+mn-ea"/>
            </a:endParaRPr>
          </a:p>
          <a:p>
            <a:pPr marL="0" lvl="0" indent="0">
              <a:buNone/>
            </a:pPr>
            <a:r>
              <a:rPr lang="en-US" dirty="0" smtClean="0">
                <a:sym typeface="+mn-ea"/>
              </a:rPr>
              <a:t>Lists running Cinder services, view status with multiple back-ends</a:t>
            </a:r>
            <a:endParaRPr lang="zh-CN" altLang="en-US" dirty="0" smtClean="0">
              <a:sym typeface="+mn-ea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  <a:sym typeface="+mn-ea"/>
              </a:rPr>
              <a:t>$ cinder service-list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+------------------+-------------------------+------+---------+-------+----------------------------+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     Binary      |           Host          | Zone |  Status | State |       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Updated_at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         |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+------------------+-------------------------+------+---------+-------+----------------------------+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cinder-scheduler |   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localhost       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nova | enabled |   up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2014-10-21T19:01:19.000000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cinder-volume 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localhost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@lvmdriver-1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nova | enabled |   up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2014-10-21T19:01:14.000000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 cinder-volume 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localhost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@3pariscsi 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nova | enabled |   up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2014-10-21T19:01:16.000000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  cinder-volume 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+mn-ea"/>
              </a:rPr>
              <a:t>localhost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@lefthand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   |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nova | enabled |   up  |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2014-10-21T19:01:22.000000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+mn-ea"/>
              </a:rPr>
              <a:t>+------------------+-------------------------+------+---------+-------+----------------------------+</a:t>
            </a:r>
            <a:endParaRPr lang="en-US" altLang="zh-CN" dirty="0"/>
          </a:p>
          <a:p>
            <a:endParaRPr lang="zh-CN" altLang="en-US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All services should be  'enabled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&amp;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up'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Creating a volume</a:t>
            </a:r>
            <a:endParaRPr kumimoji="1" 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8490" y="2270760"/>
            <a:ext cx="11765915" cy="11336655"/>
          </a:xfrm>
        </p:spPr>
        <p:txBody>
          <a:bodyPr>
            <a:normAutofit fontScale="70000"/>
          </a:bodyPr>
          <a:lstStyle/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$ cinder create --display-name myvol1 1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Property      |                Value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attachments     |                  [] 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availability_zone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|                 nova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bootable      |                false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created_at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   |     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  <a:sym typeface="+mn-ea"/>
              </a:rPr>
              <a:t>2014-10-12T14:21:05.973897      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display_description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|                 None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display_name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  |                myvol1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   id         | c52427c6-1e5c-48b3-95f4-651102a0a024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  size        |                  1                   |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metadata      |                 {} 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snapshot_id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   |                 None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source_volid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  |                 None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 status       |               creating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volume_type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   |                 None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zh-CN" altLang="en-US"/>
          </a:p>
        </p:txBody>
      </p:sp>
      <p:sp>
        <p:nvSpPr>
          <p:cNvPr id="3" name="内容占位符 5"/>
          <p:cNvSpPr/>
          <p:nvPr/>
        </p:nvSpPr>
        <p:spPr>
          <a:xfrm>
            <a:off x="12384405" y="2270760"/>
            <a:ext cx="11765915" cy="113366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488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123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758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393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28315" indent="-488315" defTabSz="825500">
              <a:buSzPct val="75000"/>
              <a:buChar char="•"/>
              <a:defRPr sz="50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5299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6188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7077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7966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2" indent="0" algn="l">
              <a:spcAft>
                <a:spcPts val="0"/>
              </a:spcAft>
              <a:buNone/>
            </a:pPr>
            <a:r>
              <a:rPr lang="en-US" sz="3200" dirty="0" smtClean="0">
                <a:sym typeface="+mn-ea"/>
              </a:rPr>
              <a:t>Creating a volume</a:t>
            </a:r>
            <a:endParaRPr lang="en-US" sz="3200" b="0" dirty="0" smtClean="0"/>
          </a:p>
          <a:p>
            <a:pPr marL="635000" lvl="1" indent="0" algn="l">
              <a:buNone/>
            </a:pPr>
            <a:r>
              <a:rPr lang="en-US" sz="3200" dirty="0">
                <a:sym typeface="+mn-ea"/>
              </a:rPr>
              <a:t>cinder create </a:t>
            </a:r>
            <a:endParaRPr lang="en-US" sz="3200" dirty="0" smtClean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snapshot-id &lt;snapshot-id&gt;]</a:t>
            </a:r>
            <a:endParaRPr lang="en-US" sz="3200" dirty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source-</a:t>
            </a:r>
            <a:r>
              <a:rPr lang="en-US" sz="3200" dirty="0" err="1">
                <a:sym typeface="+mn-ea"/>
              </a:rPr>
              <a:t>volid</a:t>
            </a:r>
            <a:r>
              <a:rPr lang="en-US" sz="3200" dirty="0">
                <a:sym typeface="+mn-ea"/>
              </a:rPr>
              <a:t> &lt;source-</a:t>
            </a:r>
            <a:r>
              <a:rPr lang="en-US" sz="3200" dirty="0" err="1">
                <a:sym typeface="+mn-ea"/>
              </a:rPr>
              <a:t>volid</a:t>
            </a:r>
            <a:r>
              <a:rPr lang="en-US" sz="3200" dirty="0">
                <a:sym typeface="+mn-ea"/>
              </a:rPr>
              <a:t>&gt;] </a:t>
            </a:r>
            <a:endParaRPr lang="en-US" sz="3200" dirty="0" smtClean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image-id &lt;image-id&gt;]</a:t>
            </a:r>
            <a:endParaRPr lang="en-US" sz="3200" dirty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display-name &lt;display-name&gt;]</a:t>
            </a:r>
            <a:endParaRPr lang="en-US" sz="3200" dirty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display-description &lt;display-description&gt;]</a:t>
            </a:r>
            <a:endParaRPr lang="en-US" sz="3200" dirty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volume-type &lt;volume-type&gt;]</a:t>
            </a:r>
            <a:endParaRPr lang="en-US" sz="3200" dirty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[--</a:t>
            </a:r>
            <a:r>
              <a:rPr lang="en-US" sz="3200" dirty="0">
                <a:sym typeface="+mn-ea"/>
              </a:rPr>
              <a:t>availability-zone &lt;availability-zone&gt;]</a:t>
            </a:r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  [--</a:t>
            </a:r>
            <a:r>
              <a:rPr lang="en-US" sz="3200" dirty="0">
                <a:sym typeface="+mn-ea"/>
              </a:rPr>
              <a:t>metadata [&lt;key=value&gt; [&lt;key=value&gt; ...]]]</a:t>
            </a:r>
            <a:endParaRPr lang="en-US" sz="3200" dirty="0"/>
          </a:p>
          <a:p>
            <a:pPr marL="635000" lvl="1" indent="0" algn="l">
              <a:buNone/>
            </a:pPr>
            <a:r>
              <a:rPr lang="en-US" sz="3200" dirty="0" smtClean="0">
                <a:sym typeface="+mn-ea"/>
              </a:rPr>
              <a:t>	&lt;</a:t>
            </a:r>
            <a:r>
              <a:rPr lang="en-US" sz="3200" dirty="0">
                <a:sym typeface="+mn-ea"/>
              </a:rPr>
              <a:t>size&gt;</a:t>
            </a:r>
            <a:endParaRPr lang="en-US" sz="3200" dirty="0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26531" y="25398"/>
            <a:ext cx="23114006" cy="153763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>
                <a:solidFill>
                  <a:srgbClr val="06B76E"/>
                </a:solidFill>
              </a:rPr>
              <a:t>Content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1879598" y="2359176"/>
            <a:ext cx="21500905" cy="9874251"/>
          </a:xfrm>
          <a:prstGeom prst="rect">
            <a:avLst/>
          </a:prstGeom>
        </p:spPr>
        <p:txBody>
          <a:bodyPr/>
          <a:lstStyle/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900" dirty="0" smtClean="0">
                <a:solidFill>
                  <a:srgbClr val="FFFFFF"/>
                </a:solidFill>
              </a:rPr>
              <a:t>Cinder (Block Storage)</a:t>
            </a: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4900" dirty="0">
              <a:solidFill>
                <a:srgbClr val="FFFFFF"/>
              </a:solidFill>
            </a:endParaRP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900" dirty="0">
                <a:solidFill>
                  <a:srgbClr val="FFFFFF"/>
                </a:solidFill>
              </a:rPr>
              <a:t>Swift (Object Storage)</a:t>
            </a:r>
            <a:endParaRPr lang="en-US" altLang="zh-CN" sz="4900" dirty="0">
              <a:solidFill>
                <a:srgbClr val="FFFFFF"/>
              </a:solidFill>
              <a:sym typeface="+mn-ea"/>
            </a:endParaRP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lang="zh-CN" altLang="en-US" sz="4900" dirty="0" smtClean="0">
              <a:solidFill>
                <a:srgbClr val="FFFFFF"/>
              </a:solidFill>
            </a:endParaRP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900" dirty="0">
                <a:solidFill>
                  <a:srgbClr val="FFFFFF"/>
                </a:solidFill>
              </a:rPr>
              <a:t>Ceph (Unified, Distributed Storage System)</a:t>
            </a: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4900" dirty="0">
              <a:solidFill>
                <a:srgbClr val="FFFFFF"/>
              </a:solidFill>
            </a:endParaRP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4900" dirty="0">
              <a:solidFill>
                <a:srgbClr val="FFFFFF"/>
              </a:solidFill>
            </a:endParaRPr>
          </a:p>
        </p:txBody>
      </p:sp>
      <p:pic>
        <p:nvPicPr>
          <p:cNvPr id="30" name="框2.png"/>
          <p:cNvPicPr/>
          <p:nvPr/>
        </p:nvPicPr>
        <p:blipFill>
          <a:blip r:embed="rId2"/>
          <a:srcRect l="16666" r="16666"/>
          <a:stretch>
            <a:fillRect/>
          </a:stretch>
        </p:blipFill>
        <p:spPr>
          <a:xfrm>
            <a:off x="850536" y="2606627"/>
            <a:ext cx="383233" cy="3832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框2.png"/>
          <p:cNvPicPr/>
          <p:nvPr/>
        </p:nvPicPr>
        <p:blipFill>
          <a:blip r:embed="rId2"/>
          <a:srcRect l="16666" r="16666"/>
          <a:stretch>
            <a:fillRect/>
          </a:stretch>
        </p:blipFill>
        <p:spPr>
          <a:xfrm>
            <a:off x="850536" y="4427479"/>
            <a:ext cx="383233" cy="3832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" name="框2.png"/>
          <p:cNvPicPr/>
          <p:nvPr/>
        </p:nvPicPr>
        <p:blipFill>
          <a:blip r:embed="rId2"/>
          <a:srcRect l="16666" r="16666"/>
          <a:stretch>
            <a:fillRect/>
          </a:stretch>
        </p:blipFill>
        <p:spPr>
          <a:xfrm>
            <a:off x="850536" y="6298611"/>
            <a:ext cx="383233" cy="3832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" name="Shape 33"/>
          <p:cNvSpPr/>
          <p:nvPr/>
        </p:nvSpPr>
        <p:spPr>
          <a:xfrm rot="16200000">
            <a:off x="17537963" y="6488211"/>
            <a:ext cx="11287542" cy="2260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15000">
                <a:solidFill>
                  <a:srgbClr val="0251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0" dirty="0">
                <a:solidFill>
                  <a:srgbClr val="02519A"/>
                </a:solidFill>
              </a:rPr>
              <a:t>EASYSTACK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6245" y="10732770"/>
            <a:ext cx="2362200" cy="178752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6245" y="6936740"/>
            <a:ext cx="2362200" cy="178752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11960" y="3126740"/>
            <a:ext cx="2362200" cy="178752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Creating a volume</a:t>
            </a:r>
            <a:endParaRPr kumimoji="1" lang="zh-CN" dirty="0"/>
          </a:p>
        </p:txBody>
      </p:sp>
      <p:sp>
        <p:nvSpPr>
          <p:cNvPr id="9" name="TextBox 6"/>
          <p:cNvSpPr txBox="1"/>
          <p:nvPr/>
        </p:nvSpPr>
        <p:spPr bwMode="gray">
          <a:xfrm>
            <a:off x="1316355" y="3794760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Volume</a:t>
            </a:r>
          </a:p>
        </p:txBody>
      </p:sp>
      <p:sp>
        <p:nvSpPr>
          <p:cNvPr id="10" name="TextBox 6"/>
          <p:cNvSpPr txBox="1"/>
          <p:nvPr/>
        </p:nvSpPr>
        <p:spPr bwMode="gray">
          <a:xfrm>
            <a:off x="1316355" y="7174230"/>
            <a:ext cx="3219450" cy="11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Driver</a:t>
            </a:r>
          </a:p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(ceph)</a:t>
            </a:r>
          </a:p>
        </p:txBody>
      </p:sp>
      <p:sp>
        <p:nvSpPr>
          <p:cNvPr id="15" name="TextBox 6"/>
          <p:cNvSpPr txBox="1"/>
          <p:nvPr/>
        </p:nvSpPr>
        <p:spPr bwMode="gray">
          <a:xfrm>
            <a:off x="1316355" y="1138364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Ceph</a:t>
            </a:r>
          </a:p>
        </p:txBody>
      </p:sp>
      <p:sp>
        <p:nvSpPr>
          <p:cNvPr id="16" name="TextBox 6"/>
          <p:cNvSpPr txBox="1"/>
          <p:nvPr/>
        </p:nvSpPr>
        <p:spPr bwMode="gray">
          <a:xfrm>
            <a:off x="4535805" y="206946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Raw</a:t>
            </a:r>
          </a:p>
        </p:txBody>
      </p:sp>
      <p:sp>
        <p:nvSpPr>
          <p:cNvPr id="17" name="TextBox 6"/>
          <p:cNvSpPr txBox="1"/>
          <p:nvPr/>
        </p:nvSpPr>
        <p:spPr bwMode="gray">
          <a:xfrm>
            <a:off x="9902190" y="206946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Snapshot</a:t>
            </a:r>
          </a:p>
        </p:txBody>
      </p:sp>
      <p:sp>
        <p:nvSpPr>
          <p:cNvPr id="18" name="TextBox 6"/>
          <p:cNvSpPr txBox="1"/>
          <p:nvPr/>
        </p:nvSpPr>
        <p:spPr bwMode="gray">
          <a:xfrm>
            <a:off x="14692630" y="206946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Source_volume</a:t>
            </a:r>
          </a:p>
        </p:txBody>
      </p:sp>
      <p:sp>
        <p:nvSpPr>
          <p:cNvPr id="19" name="TextBox 6"/>
          <p:cNvSpPr txBox="1"/>
          <p:nvPr/>
        </p:nvSpPr>
        <p:spPr bwMode="gray">
          <a:xfrm>
            <a:off x="19383375" y="206946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Image</a:t>
            </a:r>
          </a:p>
        </p:txBody>
      </p:sp>
      <p:sp>
        <p:nvSpPr>
          <p:cNvPr id="20" name="TextBox 6"/>
          <p:cNvSpPr txBox="1"/>
          <p:nvPr/>
        </p:nvSpPr>
        <p:spPr bwMode="gray">
          <a:xfrm>
            <a:off x="4536440" y="3794760"/>
            <a:ext cx="38544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_create_raw_volume</a:t>
            </a:r>
          </a:p>
        </p:txBody>
      </p:sp>
      <p:sp>
        <p:nvSpPr>
          <p:cNvPr id="21" name="TextBox 6"/>
          <p:cNvSpPr txBox="1"/>
          <p:nvPr/>
        </p:nvSpPr>
        <p:spPr bwMode="gray">
          <a:xfrm>
            <a:off x="4503420" y="7597140"/>
            <a:ext cx="3483610" cy="64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create_volume()</a:t>
            </a:r>
          </a:p>
        </p:txBody>
      </p:sp>
      <p:cxnSp>
        <p:nvCxnSpPr>
          <p:cNvPr id="22" name="直接箭头连接符 21"/>
          <p:cNvCxnSpPr>
            <a:stCxn id="11" idx="2"/>
          </p:cNvCxnSpPr>
          <p:nvPr/>
        </p:nvCxnSpPr>
        <p:spPr>
          <a:xfrm flipH="1">
            <a:off x="2889885" y="4914265"/>
            <a:ext cx="3175" cy="2022475"/>
          </a:xfrm>
          <a:prstGeom prst="straightConnector1">
            <a:avLst/>
          </a:prstGeom>
          <a:noFill/>
          <a:ln w="25400" cap="flat">
            <a:solidFill>
              <a:srgbClr val="0365C0"/>
            </a:solidFill>
            <a:prstDash val="solid"/>
            <a:bevel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/>
          <p:nvPr/>
        </p:nvCxnSpPr>
        <p:spPr>
          <a:xfrm flipH="1">
            <a:off x="2886710" y="8710295"/>
            <a:ext cx="3175" cy="2022475"/>
          </a:xfrm>
          <a:prstGeom prst="straightConnector1">
            <a:avLst/>
          </a:prstGeom>
          <a:noFill/>
          <a:ln w="25400" cap="flat">
            <a:solidFill>
              <a:srgbClr val="0365C0"/>
            </a:solidFill>
            <a:prstDash val="solid"/>
            <a:bevel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6"/>
          <p:cNvSpPr txBox="1"/>
          <p:nvPr/>
        </p:nvSpPr>
        <p:spPr bwMode="gray">
          <a:xfrm>
            <a:off x="4767580" y="1138364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create()</a:t>
            </a:r>
          </a:p>
        </p:txBody>
      </p:sp>
      <p:sp>
        <p:nvSpPr>
          <p:cNvPr id="25" name="TextBox 6"/>
          <p:cNvSpPr txBox="1"/>
          <p:nvPr/>
        </p:nvSpPr>
        <p:spPr bwMode="gray">
          <a:xfrm>
            <a:off x="9596120" y="3794760"/>
            <a:ext cx="42672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_create_from_snapshot</a:t>
            </a:r>
          </a:p>
        </p:txBody>
      </p:sp>
      <p:sp>
        <p:nvSpPr>
          <p:cNvPr id="26" name="TextBox 6"/>
          <p:cNvSpPr txBox="1"/>
          <p:nvPr/>
        </p:nvSpPr>
        <p:spPr bwMode="gray">
          <a:xfrm>
            <a:off x="13837285" y="3794760"/>
            <a:ext cx="548767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_create_from_source_volume</a:t>
            </a:r>
          </a:p>
        </p:txBody>
      </p:sp>
      <p:sp>
        <p:nvSpPr>
          <p:cNvPr id="27" name="TextBox 6"/>
          <p:cNvSpPr txBox="1"/>
          <p:nvPr/>
        </p:nvSpPr>
        <p:spPr bwMode="gray">
          <a:xfrm>
            <a:off x="19383375" y="3794760"/>
            <a:ext cx="417703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_create_from_image</a:t>
            </a:r>
          </a:p>
        </p:txBody>
      </p:sp>
      <p:sp>
        <p:nvSpPr>
          <p:cNvPr id="31" name="TextBox 6"/>
          <p:cNvSpPr txBox="1"/>
          <p:nvPr/>
        </p:nvSpPr>
        <p:spPr bwMode="gray">
          <a:xfrm>
            <a:off x="9596120" y="6936740"/>
            <a:ext cx="4241165" cy="2407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1.create_volume_from_snapshot</a:t>
            </a:r>
          </a:p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2. _clone</a:t>
            </a:r>
          </a:p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3._flatten</a:t>
            </a:r>
          </a:p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4._resize</a:t>
            </a:r>
          </a:p>
        </p:txBody>
      </p:sp>
      <p:sp>
        <p:nvSpPr>
          <p:cNvPr id="32" name="TextBox 6"/>
          <p:cNvSpPr txBox="1"/>
          <p:nvPr/>
        </p:nvSpPr>
        <p:spPr bwMode="gray">
          <a:xfrm>
            <a:off x="9596120" y="10732770"/>
            <a:ext cx="4241165" cy="15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1.clone</a:t>
            </a:r>
          </a:p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2.flatten</a:t>
            </a:r>
          </a:p>
          <a:p>
            <a:pPr marL="0" algn="l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3.resize</a:t>
            </a:r>
          </a:p>
        </p:txBody>
      </p:sp>
      <p:sp>
        <p:nvSpPr>
          <p:cNvPr id="33" name="TextBox 6"/>
          <p:cNvSpPr txBox="1"/>
          <p:nvPr/>
        </p:nvSpPr>
        <p:spPr bwMode="gray">
          <a:xfrm>
            <a:off x="19324955" y="10584815"/>
            <a:ext cx="366839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rbd import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692630" y="6864350"/>
            <a:ext cx="4690745" cy="2692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create_cloned_volume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1.full copy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   copy()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2.COW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  1.create_snap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  2. copy from snap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34210" y="10584815"/>
            <a:ext cx="4690745" cy="1412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1.clone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2.create_snap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Helvetica Neue"/>
              </a:rPr>
              <a:t>3.flatten</a:t>
            </a:r>
          </a:p>
        </p:txBody>
      </p:sp>
      <p:sp>
        <p:nvSpPr>
          <p:cNvPr id="5" name="TextBox 6"/>
          <p:cNvSpPr txBox="1"/>
          <p:nvPr/>
        </p:nvSpPr>
        <p:spPr bwMode="gray">
          <a:xfrm>
            <a:off x="19373215" y="7048500"/>
            <a:ext cx="454596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copy_image_to_volume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Attaching a volume</a:t>
            </a:r>
            <a:endParaRPr kumimoji="1" lang="zh-CN" altLang="en-US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7855" y="2269490"/>
            <a:ext cx="23757890" cy="1128776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sym typeface="+mn-ea"/>
              </a:rPr>
              <a:t>Requires proper configuration Nova and Cinder</a:t>
            </a:r>
          </a:p>
          <a:p>
            <a:endParaRPr lang="en-US" sz="3200" dirty="0" smtClean="0">
              <a:sym typeface="+mn-ea"/>
            </a:endParaRPr>
          </a:p>
          <a:p>
            <a:r>
              <a:rPr lang="en-US" sz="3200" dirty="0" smtClean="0">
                <a:sym typeface="Microsoft YaHei" charset="0"/>
              </a:rPr>
              <a:t>SAN (Storage Area Network)</a:t>
            </a:r>
          </a:p>
          <a:p>
            <a:pPr lvl="1"/>
            <a:r>
              <a:rPr kumimoji="1" lang="en-US" altLang="zh-CN" sz="3200" dirty="0" smtClean="0">
                <a:sym typeface="+mn-ea"/>
              </a:rPr>
              <a:t>LU: Logical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disk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created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on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remote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SAN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storage</a:t>
            </a:r>
          </a:p>
          <a:p>
            <a:pPr marL="1371600" lvl="5">
              <a:buFont typeface="Arial" panose="02080604020202020204" charset="0"/>
              <a:buChar char="•"/>
            </a:pPr>
            <a:r>
              <a:rPr kumimoji="1" lang="en-US" altLang="zh-CN" sz="3200" dirty="0" smtClean="0">
                <a:solidFill>
                  <a:srgbClr val="000000"/>
                </a:solidFill>
                <a:sym typeface="+mn-ea"/>
              </a:rPr>
              <a:t>LUN: A number used to identify a logical unit – a device addressed by SCSI protocol or SAN protocols which encapsulate SCSI(FC or iSCSI)</a:t>
            </a:r>
            <a:endParaRPr lang="zh-CN" altLang="en-US" sz="3200" dirty="0" smtClean="0">
              <a:solidFill>
                <a:srgbClr val="000000"/>
              </a:solidFill>
              <a:sym typeface="+mn-ea"/>
            </a:endParaRPr>
          </a:p>
          <a:p>
            <a:pPr lvl="1"/>
            <a:endParaRPr lang="en-US" altLang="zh-CN" sz="3200">
              <a:solidFill>
                <a:srgbClr val="FFFFFF"/>
              </a:solidFill>
              <a:latin typeface="Microsoft YaHei" charset="0"/>
              <a:ea typeface="Microsoft YaHei" charset="0"/>
              <a:sym typeface="Microsoft YaHei" charset="0"/>
            </a:endParaRPr>
          </a:p>
          <a:p>
            <a:endParaRPr lang="en-US" altLang="zh-CN" sz="3200" b="0" dirty="0" smtClean="0"/>
          </a:p>
          <a:p>
            <a:r>
              <a:rPr lang="en-US" altLang="zh-CN" sz="3200" b="0" dirty="0" smtClean="0"/>
              <a:t>Requires ISCSI or FC</a:t>
            </a:r>
          </a:p>
          <a:p>
            <a:endParaRPr lang="en-US" altLang="zh-CN" sz="3200" b="0" dirty="0" smtClean="0"/>
          </a:p>
          <a:p>
            <a:pPr lvl="1"/>
            <a:r>
              <a:rPr lang="zh-CN" altLang="en-US" sz="3200" b="0" dirty="0" smtClean="0"/>
              <a:t>SCSI(</a:t>
            </a:r>
            <a:r>
              <a:rPr lang="zh-CN" altLang="en-US" sz="3200" dirty="0" smtClean="0">
                <a:sym typeface="Microsoft YaHei" charset="0"/>
              </a:rPr>
              <a:t>Small Compute System Interface</a:t>
            </a:r>
            <a:r>
              <a:rPr lang="zh-CN" altLang="en-US" sz="3200" b="0" dirty="0" smtClean="0"/>
              <a:t>)</a:t>
            </a:r>
          </a:p>
          <a:p>
            <a:pPr lvl="2"/>
            <a:r>
              <a:rPr lang="zh-CN" altLang="en-US" sz="3200" dirty="0" smtClean="0">
                <a:sym typeface="Microsoft YaHei" charset="0"/>
              </a:rPr>
              <a:t>A set of standards, for physically connecting and data transferring between computers and </a:t>
            </a:r>
            <a:br>
              <a:rPr lang="zh-CN" altLang="en-US" sz="3200" dirty="0" smtClean="0">
                <a:sym typeface="Microsoft YaHei" charset="0"/>
              </a:rPr>
            </a:br>
            <a:r>
              <a:rPr lang="zh-CN" altLang="en-US" sz="3200" dirty="0" smtClean="0">
                <a:sym typeface="Microsoft YaHei" charset="0"/>
              </a:rPr>
              <a:t>peripheral devices</a:t>
            </a:r>
            <a:endParaRPr lang="zh-CN" altLang="en-US" sz="3200" b="0" dirty="0" smtClean="0"/>
          </a:p>
          <a:p>
            <a:pPr lvl="2"/>
            <a:endParaRPr kumimoji="1" lang="en-US" altLang="zh-CN" sz="3200" dirty="0" smtClean="0"/>
          </a:p>
          <a:p>
            <a:pPr lvl="2"/>
            <a:endParaRPr lang="zh-CN" altLang="en-US" sz="3200" b="0" dirty="0" smtClean="0"/>
          </a:p>
          <a:p>
            <a:pPr lvl="1"/>
            <a:r>
              <a:rPr lang="zh-CN" altLang="en-US" sz="3200" dirty="0" smtClean="0">
                <a:sym typeface="Microsoft YaHei" charset="0"/>
              </a:rPr>
              <a:t>ISCSI (Internet Small Compute System Interface)</a:t>
            </a:r>
          </a:p>
          <a:p>
            <a:pPr lvl="2"/>
            <a:r>
              <a:rPr lang="zh-CN" altLang="en-US" sz="3200" dirty="0" smtClean="0">
                <a:sym typeface="Microsoft YaHei" charset="0"/>
              </a:rPr>
              <a:t>Initiator: iscsiadm from iscsi-initiator-utils</a:t>
            </a:r>
            <a:r>
              <a:rPr lang="en-US" altLang="zh-CN" sz="3200" dirty="0" smtClean="0">
                <a:sym typeface="Microsoft YaHei" charset="0"/>
              </a:rPr>
              <a:t>.  </a:t>
            </a:r>
            <a:endParaRPr lang="zh-CN" altLang="en-US" sz="3200" dirty="0" smtClean="0">
              <a:sym typeface="Microsoft YaHei" charset="0"/>
            </a:endParaRPr>
          </a:p>
          <a:p>
            <a:pPr lvl="2"/>
            <a:r>
              <a:rPr lang="zh-CN" altLang="en-US" sz="3200" dirty="0" smtClean="0">
                <a:sym typeface="Microsoft YaHei" charset="0"/>
              </a:rPr>
              <a:t>Target: tgtadm and ‘/etc/tgt/targets.conf’ from scsi-target-utils。</a:t>
            </a:r>
          </a:p>
          <a:p>
            <a:pPr lvl="1"/>
            <a:r>
              <a:rPr lang="en-US" altLang="zh-CN" sz="3200" dirty="0" smtClean="0">
                <a:sym typeface="Microsoft YaHei" charset="0"/>
              </a:rPr>
              <a:t>FC(</a:t>
            </a:r>
            <a:r>
              <a:rPr lang="en-US" altLang="zh-CN" sz="3200" dirty="0" smtClean="0">
                <a:sym typeface="+mn-ea"/>
              </a:rPr>
              <a:t>Fibre Channel</a:t>
            </a:r>
            <a:r>
              <a:rPr lang="en-US" altLang="zh-CN" sz="3200" dirty="0" smtClean="0">
                <a:sym typeface="Microsoft YaHei" charset="0"/>
              </a:rPr>
              <a:t>): </a:t>
            </a:r>
          </a:p>
          <a:p>
            <a:pPr lvl="2"/>
            <a:r>
              <a:rPr kumimoji="1" lang="en-US" altLang="zh-CN" sz="3200" dirty="0" smtClean="0">
                <a:sym typeface="+mn-ea"/>
              </a:rPr>
              <a:t>FC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is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a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>
                <a:sym typeface="+mn-ea"/>
              </a:rPr>
              <a:t>h</a:t>
            </a:r>
            <a:r>
              <a:rPr kumimoji="1" lang="en-US" altLang="zh-CN" sz="3200" dirty="0" smtClean="0">
                <a:sym typeface="+mn-ea"/>
              </a:rPr>
              <a:t>igh-speed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network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technology</a:t>
            </a:r>
            <a:endParaRPr kumimoji="1" lang="en-US" altLang="zh-CN" sz="3200" dirty="0" smtClean="0"/>
          </a:p>
          <a:p>
            <a:pPr lvl="2"/>
            <a:r>
              <a:rPr kumimoji="1" lang="en-US" altLang="zh-CN" sz="3200" dirty="0" smtClean="0">
                <a:sym typeface="+mn-ea"/>
              </a:rPr>
              <a:t>2G/4G/8G/16GFC </a:t>
            </a:r>
            <a:endParaRPr kumimoji="1" lang="en-US" altLang="zh-CN" sz="3200" dirty="0" smtClean="0"/>
          </a:p>
          <a:p>
            <a:pPr lvl="2"/>
            <a:r>
              <a:rPr kumimoji="1" lang="en-US" altLang="zh-CN" sz="3200" dirty="0" smtClean="0">
                <a:sym typeface="+mn-ea"/>
              </a:rPr>
              <a:t>FCP(</a:t>
            </a:r>
            <a:r>
              <a:rPr kumimoji="1" lang="en-US" altLang="zh-CN" sz="3200" dirty="0" err="1" smtClean="0">
                <a:sym typeface="+mn-ea"/>
              </a:rPr>
              <a:t>Fibre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Channel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Protocol)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is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a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transport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protocol(TCP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in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IP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networks)</a:t>
            </a:r>
            <a:r>
              <a:rPr kumimoji="1" lang="zh-CN" altLang="en-US" sz="3200" dirty="0" smtClean="0">
                <a:sym typeface="+mn-ea"/>
              </a:rPr>
              <a:t>,</a:t>
            </a:r>
            <a:r>
              <a:rPr kumimoji="1" lang="en-US" altLang="zh-CN" sz="3200" dirty="0" smtClean="0">
                <a:sym typeface="+mn-ea"/>
              </a:rPr>
              <a:t>transports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SCSI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commands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over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FC</a:t>
            </a:r>
            <a:r>
              <a:rPr kumimoji="1" lang="zh-CN" altLang="en-US" sz="3200" dirty="0" smtClean="0">
                <a:sym typeface="+mn-ea"/>
              </a:rPr>
              <a:t> </a:t>
            </a:r>
            <a:r>
              <a:rPr kumimoji="1" lang="en-US" altLang="zh-CN" sz="3200" dirty="0" smtClean="0">
                <a:sym typeface="+mn-ea"/>
              </a:rPr>
              <a:t>networks</a:t>
            </a:r>
            <a:endParaRPr lang="en-US" altLang="zh-CN" sz="3200" dirty="0" smtClean="0">
              <a:sym typeface="Microsoft YaHei" charset="0"/>
            </a:endParaRPr>
          </a:p>
          <a:p>
            <a:pPr lvl="2"/>
            <a:endParaRPr lang="zh-CN" altLang="en-US" sz="3200" dirty="0" smtClean="0">
              <a:sym typeface="Microsoft YaHei" charset="0"/>
            </a:endParaRPr>
          </a:p>
          <a:p>
            <a:pPr lvl="2"/>
            <a:endParaRPr lang="zh-CN" altLang="en-US" sz="3200">
              <a:solidFill>
                <a:srgbClr val="53585F"/>
              </a:solidFill>
              <a:latin typeface="Microsoft YaHei" charset="0"/>
              <a:ea typeface="Microsoft YaHei" charset="0"/>
              <a:sym typeface="Microsoft YaHei" charset="0"/>
            </a:endParaRPr>
          </a:p>
          <a:p>
            <a:pPr marL="0" indent="0">
              <a:buNone/>
            </a:pPr>
            <a:endParaRPr lang="en-US" altLang="zh-CN" sz="3200" b="0" dirty="0" smtClean="0"/>
          </a:p>
          <a:p>
            <a:pPr marL="0" indent="0">
              <a:buNone/>
            </a:pPr>
            <a:endParaRPr lang="en-US" altLang="zh-CN" sz="3200" b="0" dirty="0" smtClean="0"/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endParaRPr lang="en-US" sz="3200" dirty="0"/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Attaching a volume</a:t>
            </a:r>
            <a:endParaRPr kumimoji="1" lang="zh-CN" altLang="en-US" dirty="0" smtClean="0">
              <a:sym typeface="+mn-ea"/>
            </a:endParaRPr>
          </a:p>
        </p:txBody>
      </p:sp>
      <p:pic>
        <p:nvPicPr>
          <p:cNvPr id="4" name="内容占位符 3" descr="Screen Shot 2015-01-06 at 03.43.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43" r="-16743"/>
          <a:stretch>
            <a:fillRect/>
          </a:stretch>
        </p:blipFill>
        <p:spPr>
          <a:xfrm>
            <a:off x="617550" y="1875578"/>
            <a:ext cx="22929193" cy="1144799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Linux Storage Stack</a:t>
            </a:r>
            <a:endParaRPr kumimoji="1" lang="zh-CN" altLang="en-US" dirty="0" smtClean="0">
              <a:sym typeface="+mn-ea"/>
            </a:endParaRPr>
          </a:p>
        </p:txBody>
      </p:sp>
      <p:pic>
        <p:nvPicPr>
          <p:cNvPr id="5" name="图片 4" descr="Linux-storage-stack-diagram_v4.0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680335" y="1717040"/>
            <a:ext cx="16358235" cy="1200594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Attaching a volume</a:t>
            </a:r>
            <a:endParaRPr kumimoji="1" lang="zh-CN" altLang="en-US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7855" y="2269490"/>
            <a:ext cx="23757890" cy="11287760"/>
          </a:xfrm>
        </p:spPr>
        <p:txBody>
          <a:bodyPr>
            <a:normAutofit fontScale="80000"/>
          </a:bodyPr>
          <a:lstStyle/>
          <a:p>
            <a:r>
              <a:rPr lang="en-US" sz="3200" dirty="0" smtClean="0">
                <a:sym typeface="+mn-ea"/>
              </a:rPr>
              <a:t>Use nova volume-attach to connect a volume to an instance</a:t>
            </a:r>
            <a:endParaRPr lang="en-US" sz="3200" b="0" dirty="0" smtClean="0"/>
          </a:p>
          <a:p>
            <a:pPr marL="635000" lvl="1" indent="0">
              <a:buNone/>
            </a:pPr>
            <a:endParaRPr lang="en-US" sz="3200" dirty="0" smtClean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635000" lvl="1" indent="0">
              <a:buNone/>
            </a:pPr>
            <a:r>
              <a:rPr lang="en-US" sz="3200" dirty="0" smtClean="0">
                <a:latin typeface="Courier New" pitchFamily="49" charset="0"/>
                <a:cs typeface="Courier New" pitchFamily="49" charset="0"/>
                <a:sym typeface="+mn-ea"/>
              </a:rPr>
              <a:t>nova volume-attach &lt;server&gt; &lt;volume&gt; &lt;device&gt;</a:t>
            </a:r>
            <a:endParaRPr lang="en-US" sz="3200" dirty="0" smtClean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 smtClean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3200" b="1" dirty="0">
                <a:latin typeface="Courier New" pitchFamily="49" charset="0"/>
                <a:cs typeface="Courier New" pitchFamily="49" charset="0"/>
                <a:sym typeface="+mn-ea"/>
              </a:rPr>
              <a:t>nova list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+--------------------------------------+-------------+--------+------------+-------------+------------------+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ID                                   | Name        | Status | Task State | Power State | Networks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+--------------------------------------+-------------+--------+------------+-------------+------------------+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cb917af6-884b-47ee-be84-c0b66b7bdef9 |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NewTenantVM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| ACTIVE | None       | Running     | net1=192.168.2.4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+--------------------------------------+-------------+--------+------------+-------------+------------------+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 smtClean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3200" b="1" dirty="0">
                <a:latin typeface="Courier New" pitchFamily="49" charset="0"/>
                <a:cs typeface="Courier New" pitchFamily="49" charset="0"/>
                <a:sym typeface="+mn-ea"/>
              </a:rPr>
              <a:t>cinder list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                 ID                  |   Status  | Display Name | Size | Volume Type | Bootable | Attached to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fb3be1ed-0a8e-4fce-998e-a20c092b8104 | available |     None     |  5   |     None    |  False   |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endParaRPr lang="en-US" sz="3200" dirty="0" smtClean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 smtClean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3200" b="1" dirty="0">
                <a:latin typeface="Courier New" pitchFamily="49" charset="0"/>
                <a:cs typeface="Courier New" pitchFamily="49" charset="0"/>
                <a:sym typeface="+mn-ea"/>
              </a:rPr>
              <a:t>nova volume-attach cb917af6-884b-47ee-be84-c0b66b7bdef9 fb3be1ed-0a8e-4fce-998e-a20c092b8104 auto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+----------+--------------------------------------+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Property | Value               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+----------+--------------------------------------+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device   | /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dev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/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vdb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                           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serverId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| cb917af6-884b-47ee-be84-c0b66b7bdef9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id       | fb3be1ed-0a8e-4fce-998e-a20c092b8104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| </a:t>
            </a:r>
            <a:r>
              <a:rPr lang="en-US" sz="3200" dirty="0" err="1">
                <a:latin typeface="Courier New" pitchFamily="49" charset="0"/>
                <a:cs typeface="Courier New" pitchFamily="49" charset="0"/>
                <a:sym typeface="+mn-ea"/>
              </a:rPr>
              <a:t>volumeId</a:t>
            </a:r>
            <a:r>
              <a:rPr lang="en-US" sz="3200" dirty="0">
                <a:latin typeface="Courier New" pitchFamily="49" charset="0"/>
                <a:cs typeface="Courier New" pitchFamily="49" charset="0"/>
                <a:sym typeface="+mn-ea"/>
              </a:rPr>
              <a:t> | fb3be1ed-0a8e-4fce-998e-a20c092b8104 |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3200" dirty="0" smtClean="0">
                <a:latin typeface="Courier New" pitchFamily="49" charset="0"/>
                <a:cs typeface="Courier New" pitchFamily="49" charset="0"/>
                <a:sym typeface="+mn-ea"/>
              </a:rPr>
              <a:t>+----------+--------------------------------------+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Detaching and deleting a volume</a:t>
            </a:r>
            <a:endParaRPr kumimoji="1" lang="zh-CN" altLang="en-US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20395" y="2271395"/>
            <a:ext cx="23575645" cy="9690735"/>
          </a:xfrm>
        </p:spPr>
        <p:txBody>
          <a:bodyPr>
            <a:normAutofit/>
          </a:bodyPr>
          <a:lstStyle/>
          <a:p>
            <a:pPr marL="635000" lvl="1" indent="0">
              <a:spcAft>
                <a:spcPts val="0"/>
              </a:spcAft>
              <a:buNone/>
            </a:pPr>
            <a:r>
              <a:rPr lang="en-US" sz="2600" b="1" dirty="0" smtClean="0">
                <a:latin typeface="Courier New" pitchFamily="49" charset="0"/>
                <a:cs typeface="Courier New" pitchFamily="49" charset="0"/>
                <a:sym typeface="+mn-ea"/>
              </a:rPr>
              <a:t>nova volume-detach &lt;server&gt; &lt;volume&gt;</a:t>
            </a:r>
            <a:endParaRPr lang="en-US" sz="2600" b="1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 smtClean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nova volume-detach cb917af6-884b-47ee-be84-c0b66b7bdef9 fb3be1ed-0a8e-4fce-998e-a20c092b8104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list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         ID                  |   Status  | Display Name | Size | Volume Type | Bootable | Attached to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fb3be1ed-0a8e-4fce-998e-a20c092b8104 | available |     None     |  5   |     None    |  False   |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 smtClean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26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delete fb3be1ed-0a8e-4fce-998e-a20c092b8104</a:t>
            </a:r>
            <a:endParaRPr lang="zh-CN" altLang="en-US" sz="2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Snapshot</a:t>
            </a:r>
            <a:endParaRPr kumimoji="1" 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9760" y="2269490"/>
            <a:ext cx="23374985" cy="10671810"/>
          </a:xfrm>
        </p:spPr>
        <p:txBody>
          <a:bodyPr>
            <a:normAutofit/>
          </a:bodyPr>
          <a:lstStyle/>
          <a:p>
            <a:pPr marL="1402080" lvl="1" indent="-513080" algn="l"/>
            <a:r>
              <a:rPr lang="en-US" sz="3200" dirty="0" smtClean="0">
                <a:sym typeface="+mn-ea"/>
              </a:rPr>
              <a:t>A snapshot is a read-only copy of a volume that can be used to create another volume</a:t>
            </a:r>
            <a:r>
              <a:rPr lang="zh-CN" altLang="en-US" sz="3200" dirty="0" smtClean="0">
                <a:solidFill>
                  <a:schemeClr val="tx1"/>
                </a:solidFill>
                <a:sym typeface="+mn-ea"/>
              </a:rPr>
              <a:t>。</a:t>
            </a:r>
          </a:p>
          <a:p>
            <a:pPr marL="1402080" lvl="1" indent="-513080" algn="l"/>
            <a:r>
              <a:rPr lang="en-US" sz="3200" dirty="0" smtClean="0">
                <a:sym typeface="+mn-ea"/>
              </a:rPr>
              <a:t>You can create another read-write volume from the snapshot</a:t>
            </a:r>
          </a:p>
          <a:p>
            <a:pPr marL="1402080" lvl="1" indent="-513080" algn="l"/>
            <a:endParaRPr lang="en-US" sz="3200" dirty="0" smtClean="0">
              <a:sym typeface="+mn-ea"/>
            </a:endParaRPr>
          </a:p>
          <a:p>
            <a:pPr marL="1402080" lvl="1" indent="-513080" algn="l"/>
            <a:r>
              <a:rPr lang="en-US" sz="3200" dirty="0" smtClean="0">
                <a:sym typeface="+mn-ea"/>
              </a:rPr>
              <a:t>API return </a:t>
            </a:r>
            <a:r>
              <a:rPr lang="en-US" sz="3200" dirty="0">
                <a:sym typeface="+mn-ea"/>
              </a:rPr>
              <a:t>status </a:t>
            </a:r>
            <a:r>
              <a:rPr lang="en-US" sz="3200" dirty="0" smtClean="0">
                <a:sym typeface="+mn-ea"/>
              </a:rPr>
              <a:t>values:</a:t>
            </a:r>
            <a:endParaRPr lang="en-US" sz="3200" b="0" dirty="0" smtClean="0">
              <a:solidFill>
                <a:schemeClr val="tx1"/>
              </a:solidFill>
            </a:endParaRPr>
          </a:p>
          <a:p>
            <a:pPr lvl="2"/>
            <a:r>
              <a:rPr lang="en-US" sz="3200" dirty="0">
                <a:sym typeface="+mn-ea"/>
              </a:rPr>
              <a:t>CREATING – The snapshot is being </a:t>
            </a:r>
            <a:r>
              <a:rPr lang="en-US" sz="3200" dirty="0" smtClean="0">
                <a:sym typeface="+mn-ea"/>
              </a:rPr>
              <a:t>created</a:t>
            </a:r>
            <a:endParaRPr lang="en-US" sz="3200" b="0" dirty="0"/>
          </a:p>
          <a:p>
            <a:pPr lvl="2"/>
            <a:r>
              <a:rPr lang="en-US" sz="3200" dirty="0">
                <a:sym typeface="+mn-ea"/>
              </a:rPr>
              <a:t>AVAILABLE – The snapshot is ready to be </a:t>
            </a:r>
            <a:r>
              <a:rPr lang="en-US" sz="3200" dirty="0" smtClean="0">
                <a:sym typeface="+mn-ea"/>
              </a:rPr>
              <a:t>used</a:t>
            </a:r>
            <a:endParaRPr lang="en-US" sz="3200" b="0" dirty="0"/>
          </a:p>
          <a:p>
            <a:pPr lvl="2"/>
            <a:r>
              <a:rPr lang="en-US" sz="3200" dirty="0">
                <a:sym typeface="+mn-ea"/>
              </a:rPr>
              <a:t>DELETING – The snapshot is being </a:t>
            </a:r>
            <a:r>
              <a:rPr lang="en-US" sz="3200" dirty="0" smtClean="0">
                <a:sym typeface="+mn-ea"/>
              </a:rPr>
              <a:t>deleted</a:t>
            </a:r>
            <a:endParaRPr lang="en-US" sz="3200" b="0" dirty="0"/>
          </a:p>
          <a:p>
            <a:pPr lvl="2"/>
            <a:r>
              <a:rPr lang="en-US" sz="3200" dirty="0">
                <a:sym typeface="+mn-ea"/>
              </a:rPr>
              <a:t>ERROR – An error occurred with the </a:t>
            </a:r>
            <a:r>
              <a:rPr lang="en-US" sz="3200" dirty="0" smtClean="0">
                <a:sym typeface="+mn-ea"/>
              </a:rPr>
              <a:t>snapshot</a:t>
            </a:r>
            <a:endParaRPr lang="en-US" sz="3200" b="0" dirty="0"/>
          </a:p>
          <a:p>
            <a:pPr lvl="2"/>
            <a:r>
              <a:rPr lang="en-US" sz="3200" dirty="0">
                <a:sym typeface="+mn-ea"/>
              </a:rPr>
              <a:t>ERROR_DELETING – There was an error deleting the </a:t>
            </a:r>
            <a:r>
              <a:rPr lang="en-US" sz="3200" dirty="0" smtClean="0">
                <a:sym typeface="+mn-ea"/>
              </a:rPr>
              <a:t>snapshot</a:t>
            </a:r>
            <a:endParaRPr lang="en-US" sz="3200" b="0" dirty="0"/>
          </a:p>
          <a:p>
            <a:pPr marL="1402080" lvl="1" indent="-513080" algn="l"/>
            <a:endParaRPr lang="en-US" b="0" dirty="0"/>
          </a:p>
          <a:p>
            <a:endParaRPr lang="zh-CN" altLang="en-US"/>
          </a:p>
        </p:txBody>
      </p:sp>
      <p:sp>
        <p:nvSpPr>
          <p:cNvPr id="4" name="Can 3"/>
          <p:cNvSpPr/>
          <p:nvPr/>
        </p:nvSpPr>
        <p:spPr bwMode="gray">
          <a:xfrm>
            <a:off x="1579245" y="8317865"/>
            <a:ext cx="3213735" cy="1877060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 bwMode="gray">
          <a:xfrm>
            <a:off x="8643620" y="8317865"/>
            <a:ext cx="3213735" cy="187706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5"/>
          <p:cNvSpPr/>
          <p:nvPr/>
        </p:nvSpPr>
        <p:spPr bwMode="gray">
          <a:xfrm>
            <a:off x="15668625" y="8317865"/>
            <a:ext cx="3213735" cy="1877060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 bwMode="gray">
          <a:xfrm>
            <a:off x="1579245" y="10480675"/>
            <a:ext cx="32194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volume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8643620" y="10676255"/>
            <a:ext cx="384492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snapshot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15020290" y="10676255"/>
            <a:ext cx="477964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29895">
              <a:spcAft>
                <a:spcPts val="400"/>
              </a:spcAft>
              <a:buSzPct val="100000"/>
            </a:pPr>
            <a:r>
              <a:rPr lang="en-US" sz="32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new volume</a:t>
            </a:r>
          </a:p>
        </p:txBody>
      </p:sp>
      <p:cxnSp>
        <p:nvCxnSpPr>
          <p:cNvPr id="11" name="Straight Arrow Connector 10"/>
          <p:cNvCxnSpPr>
            <a:endCxn id="5" idx="2"/>
          </p:cNvCxnSpPr>
          <p:nvPr/>
        </p:nvCxnSpPr>
        <p:spPr>
          <a:xfrm>
            <a:off x="4798695" y="9256395"/>
            <a:ext cx="3844925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</p:cNvCxnSpPr>
          <p:nvPr/>
        </p:nvCxnSpPr>
        <p:spPr>
          <a:xfrm>
            <a:off x="11857355" y="9256395"/>
            <a:ext cx="381127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Creating a snapshot</a:t>
            </a:r>
            <a:endParaRPr kumimoji="1" 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9760" y="2269490"/>
            <a:ext cx="23374985" cy="10671810"/>
          </a:xfrm>
        </p:spPr>
        <p:txBody>
          <a:bodyPr>
            <a:normAutofit fontScale="90000"/>
          </a:bodyPr>
          <a:lstStyle/>
          <a:p>
            <a:pPr marL="635000" lvl="1" indent="0">
              <a:spcAft>
                <a:spcPts val="0"/>
              </a:spcAft>
              <a:buNone/>
            </a:pPr>
            <a:r>
              <a:rPr lang="en-US" sz="2600" dirty="0" smtClean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snapshot-create fb3be1ed-0a8e-4fce-998e-a20c092b8104 --</a:t>
            </a:r>
            <a:r>
              <a:rPr lang="en-US" sz="2600" b="1" dirty="0" err="1">
                <a:latin typeface="Courier New" pitchFamily="49" charset="0"/>
                <a:cs typeface="Courier New" pitchFamily="49" charset="0"/>
                <a:sym typeface="+mn-ea"/>
              </a:rPr>
              <a:t>display_name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 "</a:t>
            </a:r>
            <a:r>
              <a:rPr lang="en-US" sz="2600" b="1" dirty="0" err="1">
                <a:latin typeface="Courier New" pitchFamily="49" charset="0"/>
                <a:cs typeface="Courier New" pitchFamily="49" charset="0"/>
                <a:sym typeface="+mn-ea"/>
              </a:rPr>
              <a:t>mysnapshot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"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Property      |                Value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created_at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 |     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  <a:sym typeface="+mn-ea"/>
              </a:rPr>
              <a:t>2014-09-07T22:57:08.918471      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display_description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|                 None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display_name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|        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mysnapshot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 id         | 869a6abf-5b19-4fbe-99ea-037f2bdf1d90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metadata      |                  {} 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size        |                  5  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status       |               creating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volume_id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  | fb3be1ed-0a8e-4fce-998e-a20c092b8104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</a:p>
          <a:p>
            <a:pPr marL="635000" lvl="1" indent="0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$ cinder list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         ID                  |   Status  | Display Name | Size | Volume Type | Bootable | Attached to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fb3be1ed-0a8e-4fce-998e-a20c092b8104 | available |     None     |  5   |     None    |  False   |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+--------------------------------------+-----------+--------------+------+-------------+----------+-------------+</a:t>
            </a:r>
          </a:p>
          <a:p>
            <a:pPr marL="635000" lvl="1" indent="0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snapshot-list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+--------------------------------------+--------------------------------------+-----------+--------------+------+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         ID                  |              Volume ID               |   Status  | Display Name | Size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+--------------------------------------+--------------------------------------+-----------+--------------+------+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869a6abf-5b19-4fbe-99ea-037f2bdf1d90 | fb3be1ed-0a8e-4fce-998e-a20c092b8104 | available |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mysnapshot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|  5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+--------------------------------------+--------------------------------------+-----------+--------------+------+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Creating a Volume From a Snapshot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9760" y="2269490"/>
            <a:ext cx="23374985" cy="10671810"/>
          </a:xfrm>
        </p:spPr>
        <p:txBody>
          <a:bodyPr>
            <a:normAutofit/>
          </a:bodyPr>
          <a:lstStyle/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snapshot-list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+--------------------------------------+--------------------------------------+-----------+--------------+------+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         ID                  |              Volume ID               |   Status  | Display Name | Size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+--------------------------------------+--------------------------------------+-----------+--------------+------+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869a6abf-5b19-4fbe-99ea-037f2bdf1d90 | fb3be1ed-0a8e-4fce-998e-a20c092b8104 | available |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mysnapshot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|  5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+--------------------------------------+--------------------------------------+-----------+--------------+------+</a:t>
            </a:r>
          </a:p>
          <a:p>
            <a:pPr marL="635000" lvl="1" indent="0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635000" lvl="1" indent="0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635000" lvl="1" indent="0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altLang="zh-CN" sz="2600" dirty="0">
                <a:latin typeface="Courier New" pitchFamily="49" charset="0"/>
                <a:cs typeface="Courier New" pitchFamily="49" charset="0"/>
                <a:sym typeface="+mn-ea"/>
              </a:rPr>
              <a:t>$ </a:t>
            </a: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create 1 --snapshot-id 869a6abf-5b19-4fbe-99ea-037f2bdf1d90</a:t>
            </a: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Property      |                Value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created_at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 |     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  <a:sym typeface="+mn-ea"/>
              </a:rPr>
              <a:t>2014-09-07T22:57:08.918471      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display_description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|                 None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name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    |          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myvolume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snapshot_id     | 869a6abf-5b19-4fbe-99ea-037f2bdf1d90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metadata      |                  {} 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 size        |                  5    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  status       |               creating  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|      </a:t>
            </a:r>
            <a:r>
              <a:rPr lang="en-US" sz="2600" dirty="0" err="1">
                <a:latin typeface="Courier New" pitchFamily="49" charset="0"/>
                <a:cs typeface="Courier New" pitchFamily="49" charset="0"/>
                <a:sym typeface="+mn-ea"/>
              </a:rPr>
              <a:t>volume_type </a:t>
            </a: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   |              lvmdriver-1            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+---------------------+--------------------------------------+</a:t>
            </a:r>
            <a:endParaRPr lang="en-US" altLang="zh-CN" sz="2600" dirty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0" indent="0">
              <a:buNone/>
            </a:pPr>
            <a:endParaRPr 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Creating a type</a:t>
            </a:r>
            <a:endParaRPr kumimoji="1" lang="zh-CN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8490" y="2270125"/>
            <a:ext cx="23025735" cy="11003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You can create your own type classification system: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$ cinder type-create Tier1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                 ID                  |  Name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1d6a795e-e8fa-4741-93f6-20eb6020008d | Tier1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</a:p>
          <a:p>
            <a:pPr marL="635000" lvl="1" algn="l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$ cinder type-create Tier2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                 ID                  |  Name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5ab78176-4e2b-43dc-835f-c1f88878d6da | Tier2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</a:p>
          <a:p>
            <a:pPr marL="635000" lvl="1" algn="l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$ cinder type-list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                 ID                  |  Name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1d6a795e-e8fa-4741-93f6-20eb6020008d | Tier1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5ab78176-4e2b-43dc-835f-c1f88878d6da | Tier2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600" b="1" dirty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0" indent="0"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Cinder create 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0" lvl="2" indent="0">
              <a:buClrTx/>
              <a:buSzPct val="100000"/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$ cinder create –-volume-type Tier1 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b="0" dirty="0"/>
          </a:p>
          <a:p>
            <a:endParaRPr lang="en-US" b="0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26531" y="25398"/>
            <a:ext cx="23114006" cy="153763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>
                <a:solidFill>
                  <a:srgbClr val="06B76E"/>
                </a:solidFill>
                <a:sym typeface="+mn-ea"/>
              </a:rPr>
              <a:t>OpenStack Architecture</a:t>
            </a:r>
            <a:endParaRPr lang="en-US" sz="8000">
              <a:solidFill>
                <a:srgbClr val="06B76E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 rot="16200000">
            <a:off x="17537963" y="6488211"/>
            <a:ext cx="11287542" cy="2260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15000">
                <a:solidFill>
                  <a:srgbClr val="0251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0" dirty="0">
                <a:solidFill>
                  <a:srgbClr val="02519A"/>
                </a:solidFill>
              </a:rPr>
              <a:t>EASYSTACK</a:t>
            </a:r>
          </a:p>
        </p:txBody>
      </p:sp>
      <p:pic>
        <p:nvPicPr>
          <p:cNvPr id="6" name="内容占位符 5" descr="openstack_havana_conceptual_arc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66" r="-32766"/>
          <a:stretch>
            <a:fillRect/>
          </a:stretch>
        </p:blipFill>
        <p:spPr>
          <a:xfrm>
            <a:off x="218016" y="1879174"/>
            <a:ext cx="23114002" cy="113834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Creating extra specs</a:t>
            </a:r>
            <a:endParaRPr kumimoji="1" lang="zh-CN" dirty="0" smtClean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18490" y="2270125"/>
            <a:ext cx="23025735" cy="11003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</a:rPr>
              <a:t>set extra_spec for a volume type</a:t>
            </a:r>
          </a:p>
          <a:p>
            <a:pPr marL="635000" lvl="1" indent="0">
              <a:spcAft>
                <a:spcPts val="0"/>
              </a:spcAft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$ cinder type-key Tier2 set hp3par:cpg=CPG3 hp3par:provisioning=full qos:maxIOPS=2000 qos:maxBWS=100 volume_backend_name=3pariscsi</a:t>
            </a: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                 ID                  |  Name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| 1d6a795e-e8fa-4741-93f6-20eb6020008d | Tier1 |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  <a:sym typeface="+mn-ea"/>
              </a:rPr>
              <a:t>	+--------------------------------------+-------+</a:t>
            </a:r>
          </a:p>
          <a:p>
            <a:pPr marL="635000" lvl="1" algn="l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0" lvl="2" algn="l">
              <a:spcAft>
                <a:spcPts val="0"/>
              </a:spcAft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   </a:t>
            </a:r>
          </a:p>
          <a:p>
            <a:pPr marL="0" lvl="2" algn="l">
              <a:spcAft>
                <a:spcPts val="0"/>
              </a:spcAft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  <a:sym typeface="+mn-ea"/>
              </a:rPr>
              <a:t>   $ cinder extra-specs-list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635000" lvl="1" algn="l">
              <a:spcAft>
                <a:spcPts val="0"/>
              </a:spcAft>
              <a:buNone/>
            </a:pPr>
            <a:endParaRPr lang="en-US" sz="2600" dirty="0">
              <a:latin typeface="Courier New" pitchFamily="49" charset="0"/>
              <a:cs typeface="Courier New" pitchFamily="49" charset="0"/>
              <a:sym typeface="+mn-ea"/>
            </a:endParaRPr>
          </a:p>
          <a:p>
            <a:pPr marL="635000" lvl="1" algn="l">
              <a:spcAft>
                <a:spcPts val="0"/>
              </a:spcAft>
              <a:buNone/>
            </a:pPr>
            <a:endParaRPr lang="en-US" sz="26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b="0" dirty="0"/>
          </a:p>
          <a:p>
            <a:endParaRPr lang="en-US" b="0" dirty="0"/>
          </a:p>
          <a:p>
            <a:endParaRPr lang="zh-CN" altLang="en-US"/>
          </a:p>
        </p:txBody>
      </p:sp>
      <p:pic>
        <p:nvPicPr>
          <p:cNvPr id="3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" y="7081520"/>
            <a:ext cx="22899370" cy="228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1879598" y="3534833"/>
            <a:ext cx="21500905" cy="9874251"/>
          </a:xfrm>
          <a:prstGeom prst="rect">
            <a:avLst/>
          </a:prstGeom>
        </p:spPr>
        <p:txBody>
          <a:bodyPr/>
          <a:lstStyle/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kumimoji="1" lang="en-US" altLang="zh-CN" sz="8000" dirty="0">
                <a:solidFill>
                  <a:srgbClr val="06B76E"/>
                </a:solidFill>
                <a:sym typeface="+mn-ea"/>
              </a:rPr>
              <a:t>Swift</a:t>
            </a: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lang="en-US" sz="6000" dirty="0">
              <a:solidFill>
                <a:srgbClr val="FFFFFF"/>
              </a:solidFill>
            </a:endParaRP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4900" dirty="0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 rot="16200000">
            <a:off x="17537963" y="6488211"/>
            <a:ext cx="11287542" cy="2260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15000">
                <a:solidFill>
                  <a:srgbClr val="0251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0">
                <a:solidFill>
                  <a:srgbClr val="02519A"/>
                </a:solidFill>
              </a:rPr>
              <a:t>EASYSTACK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altLang="zh-CN" dirty="0"/>
              <a:t>Swift Overview</a:t>
            </a:r>
          </a:p>
        </p:txBody>
      </p:sp>
      <p:sp>
        <p:nvSpPr>
          <p:cNvPr id="24580" name="圆角矩形 24579"/>
          <p:cNvSpPr/>
          <p:nvPr/>
        </p:nvSpPr>
        <p:spPr>
          <a:xfrm>
            <a:off x="17299623" y="6449378"/>
            <a:ext cx="2122487" cy="1697037"/>
          </a:xfrm>
          <a:prstGeom prst="roundRect">
            <a:avLst>
              <a:gd name="adj" fmla="val 11227"/>
            </a:avLst>
          </a:prstGeom>
          <a:solidFill>
            <a:schemeClr val="accent1">
              <a:alpha val="100000"/>
            </a:scheme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24581" name="椭圆 24580"/>
          <p:cNvSpPr/>
          <p:nvPr/>
        </p:nvSpPr>
        <p:spPr>
          <a:xfrm>
            <a:off x="17487900" y="3733165"/>
            <a:ext cx="1814513" cy="1697038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Ephemeral</a:t>
            </a:r>
          </a:p>
        </p:txBody>
      </p:sp>
      <p:sp>
        <p:nvSpPr>
          <p:cNvPr id="24582" name="椭圆 24581"/>
          <p:cNvSpPr/>
          <p:nvPr/>
        </p:nvSpPr>
        <p:spPr>
          <a:xfrm>
            <a:off x="20787043" y="6463348"/>
            <a:ext cx="1812925" cy="1697037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Block</a:t>
            </a:r>
          </a:p>
        </p:txBody>
      </p:sp>
      <p:sp>
        <p:nvSpPr>
          <p:cNvPr id="24583" name="椭圆 24582"/>
          <p:cNvSpPr/>
          <p:nvPr/>
        </p:nvSpPr>
        <p:spPr>
          <a:xfrm>
            <a:off x="14130655" y="6438583"/>
            <a:ext cx="1812925" cy="1697037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Shared</a:t>
            </a:r>
            <a:b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</a:b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FS</a:t>
            </a:r>
          </a:p>
        </p:txBody>
      </p:sp>
      <p:sp>
        <p:nvSpPr>
          <p:cNvPr id="24584" name="椭圆 24583"/>
          <p:cNvSpPr/>
          <p:nvPr/>
        </p:nvSpPr>
        <p:spPr>
          <a:xfrm>
            <a:off x="17487900" y="9165590"/>
            <a:ext cx="1814513" cy="1697038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Object</a:t>
            </a:r>
          </a:p>
        </p:txBody>
      </p:sp>
      <p:sp>
        <p:nvSpPr>
          <p:cNvPr id="24585" name="直接连接符 24584"/>
          <p:cNvSpPr/>
          <p:nvPr/>
        </p:nvSpPr>
        <p:spPr>
          <a:xfrm>
            <a:off x="19421793" y="7312025"/>
            <a:ext cx="1365250" cy="0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86" name="矩形 24585"/>
          <p:cNvSpPr/>
          <p:nvPr/>
        </p:nvSpPr>
        <p:spPr>
          <a:xfrm>
            <a:off x="19634835" y="6165533"/>
            <a:ext cx="1152525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Cinder</a:t>
            </a:r>
          </a:p>
        </p:txBody>
      </p:sp>
      <p:sp>
        <p:nvSpPr>
          <p:cNvPr id="24587" name="直接连接符 24586"/>
          <p:cNvSpPr/>
          <p:nvPr/>
        </p:nvSpPr>
        <p:spPr>
          <a:xfrm flipH="1">
            <a:off x="15943263" y="7312025"/>
            <a:ext cx="1365250" cy="0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88" name="直接连接符 24587"/>
          <p:cNvSpPr/>
          <p:nvPr/>
        </p:nvSpPr>
        <p:spPr>
          <a:xfrm>
            <a:off x="18395315" y="8146098"/>
            <a:ext cx="0" cy="1019175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89" name="直接连接符 24588"/>
          <p:cNvSpPr/>
          <p:nvPr/>
        </p:nvSpPr>
        <p:spPr>
          <a:xfrm flipV="1">
            <a:off x="18395315" y="5430520"/>
            <a:ext cx="0" cy="1019175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90" name="矩形 24589"/>
          <p:cNvSpPr/>
          <p:nvPr/>
        </p:nvSpPr>
        <p:spPr>
          <a:xfrm>
            <a:off x="15943263" y="7862253"/>
            <a:ext cx="1181100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Manila</a:t>
            </a:r>
          </a:p>
        </p:txBody>
      </p:sp>
      <p:sp>
        <p:nvSpPr>
          <p:cNvPr id="24591" name="矩形 24590"/>
          <p:cNvSpPr/>
          <p:nvPr/>
        </p:nvSpPr>
        <p:spPr>
          <a:xfrm>
            <a:off x="18689955" y="5430520"/>
            <a:ext cx="944563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Nova</a:t>
            </a:r>
          </a:p>
        </p:txBody>
      </p:sp>
      <p:sp>
        <p:nvSpPr>
          <p:cNvPr id="24592" name="矩形 24591"/>
          <p:cNvSpPr/>
          <p:nvPr/>
        </p:nvSpPr>
        <p:spPr>
          <a:xfrm>
            <a:off x="18669635" y="8619490"/>
            <a:ext cx="1047750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Swift</a:t>
            </a:r>
          </a:p>
        </p:txBody>
      </p:sp>
      <p:sp>
        <p:nvSpPr>
          <p:cNvPr id="24593" name="椭圆 24592"/>
          <p:cNvSpPr/>
          <p:nvPr/>
        </p:nvSpPr>
        <p:spPr>
          <a:xfrm>
            <a:off x="14130655" y="3659505"/>
            <a:ext cx="1812925" cy="1697038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Image</a:t>
            </a:r>
          </a:p>
        </p:txBody>
      </p:sp>
      <p:sp>
        <p:nvSpPr>
          <p:cNvPr id="24594" name="直接连接符 24593"/>
          <p:cNvSpPr/>
          <p:nvPr/>
        </p:nvSpPr>
        <p:spPr>
          <a:xfrm flipH="1" flipV="1">
            <a:off x="15950883" y="4507548"/>
            <a:ext cx="1536700" cy="0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95" name="矩形 24594"/>
          <p:cNvSpPr/>
          <p:nvPr/>
        </p:nvSpPr>
        <p:spPr>
          <a:xfrm>
            <a:off x="16112173" y="3961765"/>
            <a:ext cx="1187450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Glance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8490" y="1990725"/>
            <a:ext cx="11503025" cy="1144778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 to reliably store billions of objects distributed across standard hardware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Swift Overview</a:t>
            </a:r>
            <a:endParaRPr lang="zh-CN" altLang="en-US" dirty="0"/>
          </a:p>
        </p:txBody>
      </p:sp>
      <p:sp>
        <p:nvSpPr>
          <p:cNvPr id="25" name="Rectangle 6"/>
          <p:cNvSpPr/>
          <p:nvPr/>
        </p:nvSpPr>
        <p:spPr bwMode="gray">
          <a:xfrm>
            <a:off x="3687445" y="5299075"/>
            <a:ext cx="3524885" cy="2656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微软雅黑" charset="0"/>
                <a:ea typeface="微软雅黑" charset="0"/>
              </a:rPr>
              <a:t>Swift Account</a:t>
            </a:r>
            <a:endParaRPr lang="en-US" dirty="0">
              <a:latin typeface="微软雅黑" charset="0"/>
              <a:ea typeface="微软雅黑" charset="0"/>
            </a:endParaRPr>
          </a:p>
        </p:txBody>
      </p:sp>
      <p:grpSp>
        <p:nvGrpSpPr>
          <p:cNvPr id="36" name="Group 38"/>
          <p:cNvGrpSpPr/>
          <p:nvPr/>
        </p:nvGrpSpPr>
        <p:grpSpPr>
          <a:xfrm>
            <a:off x="15485110" y="4754245"/>
            <a:ext cx="4671060" cy="3735070"/>
            <a:chOff x="5683018" y="2757131"/>
            <a:chExt cx="1694936" cy="1155963"/>
          </a:xfrm>
        </p:grpSpPr>
        <p:sp>
          <p:nvSpPr>
            <p:cNvPr id="37" name="Rounded Rectangle 39"/>
            <p:cNvSpPr/>
            <p:nvPr/>
          </p:nvSpPr>
          <p:spPr bwMode="gray">
            <a:xfrm>
              <a:off x="5683018" y="2757131"/>
              <a:ext cx="1694936" cy="1155963"/>
            </a:xfrm>
            <a:prstGeom prst="roundRect">
              <a:avLst>
                <a:gd name="adj" fmla="val 8457"/>
              </a:avLst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40"/>
            <p:cNvSpPr/>
            <p:nvPr/>
          </p:nvSpPr>
          <p:spPr bwMode="gray">
            <a:xfrm>
              <a:off x="5843171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olded Corner 41"/>
            <p:cNvSpPr/>
            <p:nvPr/>
          </p:nvSpPr>
          <p:spPr bwMode="gray">
            <a:xfrm>
              <a:off x="5843171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olded Corner 42"/>
            <p:cNvSpPr/>
            <p:nvPr/>
          </p:nvSpPr>
          <p:spPr bwMode="gray">
            <a:xfrm>
              <a:off x="6227443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olded Corner 43"/>
            <p:cNvSpPr/>
            <p:nvPr/>
          </p:nvSpPr>
          <p:spPr bwMode="gray">
            <a:xfrm>
              <a:off x="6227443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olded Corner 44"/>
            <p:cNvSpPr/>
            <p:nvPr/>
          </p:nvSpPr>
          <p:spPr bwMode="gray">
            <a:xfrm>
              <a:off x="6611715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olded Corner 45"/>
            <p:cNvSpPr/>
            <p:nvPr/>
          </p:nvSpPr>
          <p:spPr bwMode="gray">
            <a:xfrm>
              <a:off x="6611715" y="340327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olded Corner 46"/>
            <p:cNvSpPr/>
            <p:nvPr/>
          </p:nvSpPr>
          <p:spPr bwMode="gray">
            <a:xfrm>
              <a:off x="6995987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olded Corner 47"/>
            <p:cNvSpPr/>
            <p:nvPr/>
          </p:nvSpPr>
          <p:spPr bwMode="gray">
            <a:xfrm>
              <a:off x="6995987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Arrow Connector 59"/>
          <p:cNvCxnSpPr>
            <a:endCxn id="25" idx="1"/>
          </p:cNvCxnSpPr>
          <p:nvPr/>
        </p:nvCxnSpPr>
        <p:spPr>
          <a:xfrm>
            <a:off x="2972697" y="6627677"/>
            <a:ext cx="714508" cy="1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61"/>
          <p:cNvCxnSpPr>
            <a:stCxn id="25" idx="3"/>
          </p:cNvCxnSpPr>
          <p:nvPr/>
        </p:nvCxnSpPr>
        <p:spPr>
          <a:xfrm flipV="1">
            <a:off x="7212330" y="4690745"/>
            <a:ext cx="2098040" cy="193675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4"/>
          <p:cNvCxnSpPr>
            <a:stCxn id="25" idx="3"/>
            <a:endCxn id="37" idx="1"/>
          </p:cNvCxnSpPr>
          <p:nvPr/>
        </p:nvCxnSpPr>
        <p:spPr>
          <a:xfrm flipV="1">
            <a:off x="7212279" y="6621963"/>
            <a:ext cx="8272780" cy="571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66"/>
          <p:cNvCxnSpPr>
            <a:stCxn id="25" idx="3"/>
            <a:endCxn id="122" idx="1"/>
          </p:cNvCxnSpPr>
          <p:nvPr/>
        </p:nvCxnSpPr>
        <p:spPr>
          <a:xfrm>
            <a:off x="7212330" y="6627495"/>
            <a:ext cx="2258060" cy="277241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Line Callout 1 71"/>
          <p:cNvSpPr/>
          <p:nvPr/>
        </p:nvSpPr>
        <p:spPr bwMode="gray">
          <a:xfrm>
            <a:off x="17332325" y="1955800"/>
            <a:ext cx="3830955" cy="1398270"/>
          </a:xfrm>
          <a:prstGeom prst="borderCallout1">
            <a:avLst>
              <a:gd name="adj1" fmla="val 14932"/>
              <a:gd name="adj2" fmla="val -475"/>
              <a:gd name="adj3" fmla="val 112500"/>
              <a:gd name="adj4" fmla="val -38333"/>
            </a:avLst>
          </a:prstGeom>
          <a:solidFill>
            <a:schemeClr val="bg1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Containers</a:t>
            </a:r>
          </a:p>
        </p:txBody>
      </p:sp>
      <p:cxnSp>
        <p:nvCxnSpPr>
          <p:cNvPr id="98" name="Straight Connector 74"/>
          <p:cNvCxnSpPr>
            <a:stCxn id="95" idx="1"/>
            <a:endCxn id="37" idx="0"/>
          </p:cNvCxnSpPr>
          <p:nvPr/>
        </p:nvCxnSpPr>
        <p:spPr>
          <a:xfrm flipH="1">
            <a:off x="17820864" y="3353885"/>
            <a:ext cx="1427480" cy="1400175"/>
          </a:xfrm>
          <a:prstGeom prst="line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Line Callout 1 80"/>
          <p:cNvSpPr/>
          <p:nvPr/>
        </p:nvSpPr>
        <p:spPr bwMode="gray">
          <a:xfrm>
            <a:off x="15881985" y="10474325"/>
            <a:ext cx="2900680" cy="2632075"/>
          </a:xfrm>
          <a:prstGeom prst="borderCallout1">
            <a:avLst>
              <a:gd name="adj1" fmla="val 14932"/>
              <a:gd name="adj2" fmla="val -475"/>
              <a:gd name="adj3" fmla="val 39965"/>
              <a:gd name="adj4" fmla="val -48334"/>
            </a:avLst>
          </a:prstGeom>
          <a:solidFill>
            <a:schemeClr val="bg1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Objects</a:t>
            </a:r>
            <a:endParaRPr lang="en-US" sz="2800" dirty="0" smtClean="0">
              <a:solidFill>
                <a:srgbClr val="000000"/>
              </a:solidFill>
              <a:cs typeface="HP Simplified" pitchFamily="34" charset="0"/>
            </a:endParaRPr>
          </a:p>
        </p:txBody>
      </p:sp>
      <p:cxnSp>
        <p:nvCxnSpPr>
          <p:cNvPr id="100" name="Straight Connector 81"/>
          <p:cNvCxnSpPr>
            <a:stCxn id="64" idx="2"/>
            <a:endCxn id="99" idx="3"/>
          </p:cNvCxnSpPr>
          <p:nvPr/>
        </p:nvCxnSpPr>
        <p:spPr>
          <a:xfrm>
            <a:off x="17294823" y="7896389"/>
            <a:ext cx="37465" cy="2578100"/>
          </a:xfrm>
          <a:prstGeom prst="lin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91"/>
          <p:cNvCxnSpPr/>
          <p:nvPr/>
        </p:nvCxnSpPr>
        <p:spPr>
          <a:xfrm flipH="1">
            <a:off x="13996035" y="2671445"/>
            <a:ext cx="3336290" cy="682625"/>
          </a:xfrm>
          <a:prstGeom prst="line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96"/>
          <p:cNvCxnSpPr>
            <a:stCxn id="130" idx="3"/>
            <a:endCxn id="99" idx="2"/>
          </p:cNvCxnSpPr>
          <p:nvPr/>
        </p:nvCxnSpPr>
        <p:spPr>
          <a:xfrm>
            <a:off x="13706475" y="10139045"/>
            <a:ext cx="2175510" cy="1651635"/>
          </a:xfrm>
          <a:prstGeom prst="lin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Line Callout 1 109"/>
          <p:cNvSpPr/>
          <p:nvPr/>
        </p:nvSpPr>
        <p:spPr bwMode="gray">
          <a:xfrm>
            <a:off x="617855" y="9131935"/>
            <a:ext cx="8293100" cy="3712210"/>
          </a:xfrm>
          <a:prstGeom prst="borderCallout1">
            <a:avLst>
              <a:gd name="adj1" fmla="val 14932"/>
              <a:gd name="adj2" fmla="val -475"/>
              <a:gd name="adj3" fmla="val 112500"/>
              <a:gd name="adj4" fmla="val -38333"/>
            </a:avLst>
          </a:prstGeom>
          <a:solidFill>
            <a:schemeClr val="bg1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Account/Container/Object structure</a:t>
            </a:r>
            <a:endParaRPr lang="en-US" altLang="en-US" sz="3200" dirty="0" smtClean="0">
              <a:solidFill>
                <a:schemeClr val="tx1"/>
              </a:solidFill>
              <a:latin typeface="微软雅黑" charset="0"/>
              <a:ea typeface="微软雅黑" charset="0"/>
              <a:cs typeface="HP Simplified" pitchFamily="34" charset="0"/>
              <a:sym typeface="+mn-ea"/>
            </a:endParaRPr>
          </a:p>
        </p:txBody>
      </p:sp>
      <p:sp>
        <p:nvSpPr>
          <p:cNvPr id="109" name="TextBox 3"/>
          <p:cNvSpPr txBox="1"/>
          <p:nvPr/>
        </p:nvSpPr>
        <p:spPr bwMode="gray">
          <a:xfrm>
            <a:off x="593090" y="6170930"/>
            <a:ext cx="2379345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29895">
              <a:spcAft>
                <a:spcPts val="400"/>
              </a:spcAft>
              <a:buSzPct val="100000"/>
            </a:pPr>
            <a:r>
              <a:rPr lang="en-US" sz="4400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HP Simplified" pitchFamily="34" charset="0"/>
              </a:rPr>
              <a:t>User</a:t>
            </a:r>
          </a:p>
        </p:txBody>
      </p:sp>
      <p:grpSp>
        <p:nvGrpSpPr>
          <p:cNvPr id="121" name="Group 38"/>
          <p:cNvGrpSpPr/>
          <p:nvPr/>
        </p:nvGrpSpPr>
        <p:grpSpPr>
          <a:xfrm>
            <a:off x="9470390" y="7532370"/>
            <a:ext cx="4671060" cy="3735070"/>
            <a:chOff x="5683018" y="2757131"/>
            <a:chExt cx="1694936" cy="1155963"/>
          </a:xfrm>
        </p:grpSpPr>
        <p:sp>
          <p:nvSpPr>
            <p:cNvPr id="122" name="Rounded Rectangle 39"/>
            <p:cNvSpPr/>
            <p:nvPr/>
          </p:nvSpPr>
          <p:spPr bwMode="gray">
            <a:xfrm>
              <a:off x="5683018" y="2757131"/>
              <a:ext cx="1694936" cy="1155963"/>
            </a:xfrm>
            <a:prstGeom prst="roundRect">
              <a:avLst>
                <a:gd name="adj" fmla="val 8457"/>
              </a:avLst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olded Corner 40"/>
            <p:cNvSpPr/>
            <p:nvPr/>
          </p:nvSpPr>
          <p:spPr bwMode="gray">
            <a:xfrm>
              <a:off x="5843171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olded Corner 41"/>
            <p:cNvSpPr/>
            <p:nvPr/>
          </p:nvSpPr>
          <p:spPr bwMode="gray">
            <a:xfrm>
              <a:off x="5843171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olded Corner 42"/>
            <p:cNvSpPr/>
            <p:nvPr/>
          </p:nvSpPr>
          <p:spPr bwMode="gray">
            <a:xfrm>
              <a:off x="6227443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olded Corner 43"/>
            <p:cNvSpPr/>
            <p:nvPr/>
          </p:nvSpPr>
          <p:spPr bwMode="gray">
            <a:xfrm>
              <a:off x="6227443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olded Corner 44"/>
            <p:cNvSpPr/>
            <p:nvPr/>
          </p:nvSpPr>
          <p:spPr bwMode="gray">
            <a:xfrm>
              <a:off x="6611715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olded Corner 45"/>
            <p:cNvSpPr/>
            <p:nvPr/>
          </p:nvSpPr>
          <p:spPr bwMode="gray">
            <a:xfrm>
              <a:off x="6611715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olded Corner 46"/>
            <p:cNvSpPr/>
            <p:nvPr/>
          </p:nvSpPr>
          <p:spPr bwMode="gray">
            <a:xfrm>
              <a:off x="6995987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olded Corner 47"/>
            <p:cNvSpPr/>
            <p:nvPr/>
          </p:nvSpPr>
          <p:spPr bwMode="gray">
            <a:xfrm>
              <a:off x="6995987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38"/>
          <p:cNvGrpSpPr/>
          <p:nvPr/>
        </p:nvGrpSpPr>
        <p:grpSpPr>
          <a:xfrm>
            <a:off x="9324975" y="2157095"/>
            <a:ext cx="4671060" cy="3735070"/>
            <a:chOff x="5683018" y="2757131"/>
            <a:chExt cx="1694936" cy="1155963"/>
          </a:xfrm>
        </p:grpSpPr>
        <p:sp>
          <p:nvSpPr>
            <p:cNvPr id="132" name="Rounded Rectangle 39"/>
            <p:cNvSpPr/>
            <p:nvPr/>
          </p:nvSpPr>
          <p:spPr bwMode="gray">
            <a:xfrm>
              <a:off x="5683018" y="2757131"/>
              <a:ext cx="1694936" cy="1155963"/>
            </a:xfrm>
            <a:prstGeom prst="roundRect">
              <a:avLst>
                <a:gd name="adj" fmla="val 8457"/>
              </a:avLst>
            </a:prstGeom>
            <a:solidFill>
              <a:schemeClr val="accent6">
                <a:alpha val="5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olded Corner 40"/>
            <p:cNvSpPr/>
            <p:nvPr/>
          </p:nvSpPr>
          <p:spPr bwMode="gray">
            <a:xfrm>
              <a:off x="5843171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olded Corner 41"/>
            <p:cNvSpPr/>
            <p:nvPr/>
          </p:nvSpPr>
          <p:spPr bwMode="gray">
            <a:xfrm>
              <a:off x="5843171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olded Corner 42"/>
            <p:cNvSpPr/>
            <p:nvPr/>
          </p:nvSpPr>
          <p:spPr bwMode="gray">
            <a:xfrm>
              <a:off x="6227443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olded Corner 43"/>
            <p:cNvSpPr/>
            <p:nvPr/>
          </p:nvSpPr>
          <p:spPr bwMode="gray">
            <a:xfrm>
              <a:off x="6227443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olded Corner 44"/>
            <p:cNvSpPr/>
            <p:nvPr/>
          </p:nvSpPr>
          <p:spPr bwMode="gray">
            <a:xfrm>
              <a:off x="6611715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olded Corner 45"/>
            <p:cNvSpPr/>
            <p:nvPr/>
          </p:nvSpPr>
          <p:spPr bwMode="gray">
            <a:xfrm>
              <a:off x="6611715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olded Corner 46"/>
            <p:cNvSpPr/>
            <p:nvPr/>
          </p:nvSpPr>
          <p:spPr bwMode="gray">
            <a:xfrm>
              <a:off x="6995987" y="2910985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olded Corner 47"/>
            <p:cNvSpPr/>
            <p:nvPr/>
          </p:nvSpPr>
          <p:spPr bwMode="gray">
            <a:xfrm>
              <a:off x="6995987" y="3398162"/>
              <a:ext cx="224118" cy="331267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94005" y="3278505"/>
            <a:ext cx="9176385" cy="1412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+mn-ea"/>
              </a:rPr>
              <a:t>User accesses an account</a:t>
            </a:r>
            <a:endParaRPr lang="en-US" sz="2800" b="0" dirty="0" smtClean="0">
              <a:solidFill>
                <a:srgbClr val="000000"/>
              </a:solidFill>
              <a:latin typeface="微软雅黑" charset="0"/>
              <a:ea typeface="微软雅黑" charset="0"/>
              <a:cs typeface="HP Simplified" pitchFamily="34" charset="0"/>
            </a:endParaRP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+mn-ea"/>
              </a:rPr>
              <a:t>Account owns containers</a:t>
            </a:r>
            <a:endParaRPr lang="en-US" sz="2800" b="0" dirty="0" smtClean="0">
              <a:solidFill>
                <a:srgbClr val="000000"/>
              </a:solidFill>
              <a:latin typeface="微软雅黑" charset="0"/>
              <a:ea typeface="微软雅黑" charset="0"/>
              <a:cs typeface="HP Simplified" pitchFamily="34" charset="0"/>
            </a:endParaRP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  <a:sym typeface="+mn-ea"/>
              </a:rPr>
              <a:t>Containers contain objects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dirty="0"/>
              <a:t>Swift Architectural Overview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30" y="1924050"/>
            <a:ext cx="8385175" cy="11713845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17855" y="2087245"/>
            <a:ext cx="12424410" cy="11365865"/>
          </a:xfrm>
        </p:spPr>
        <p:txBody>
          <a:bodyPr>
            <a:noAutofit/>
          </a:bodyPr>
          <a:lstStyle/>
          <a:p>
            <a:pPr>
              <a:buFont typeface="Arial" panose="0208060402020202020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Proxy Server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lang="en-US" sz="3200" dirty="0" smtClean="0">
                <a:solidFill>
                  <a:schemeClr val="tx1"/>
                </a:solidFill>
              </a:rPr>
              <a:t>together the rest of the Swift architecture. 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lang="en-US" sz="3200" dirty="0" smtClean="0">
                <a:solidFill>
                  <a:schemeClr val="tx1"/>
                </a:solidFill>
              </a:rPr>
              <a:t>look up the location in the ring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lang="en-US" sz="3200" dirty="0" smtClean="0">
                <a:solidFill>
                  <a:schemeClr val="tx1"/>
                </a:solidFill>
              </a:rPr>
              <a:t>route the request accordingly.</a:t>
            </a:r>
          </a:p>
          <a:p>
            <a:pPr marL="0" indent="0">
              <a:buFont typeface="Arial" panose="02080604020202020204" charset="0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80604020202020204" charset="0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</a:rPr>
              <a:t>The Ring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>
                <a:solidFill>
                  <a:schemeClr val="tx1"/>
                </a:solidFill>
              </a:rPr>
              <a:t>mapping between the names of entities stored on disk and physical location. 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>
                <a:solidFill>
                  <a:schemeClr val="tx1"/>
                </a:solidFill>
              </a:rPr>
              <a:t>separate rings for accounts, containers, and one object ring per storage policy.</a:t>
            </a:r>
          </a:p>
          <a:p>
            <a:pPr marL="0" indent="0">
              <a:buFont typeface="Arial" panose="02080604020202020204" charset="0"/>
              <a:buNone/>
            </a:pP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buFont typeface="Arial" panose="02080604020202020204" charset="0"/>
              <a:buNone/>
            </a:pPr>
            <a:endParaRPr lang="zh-CN" altLang="en-US" sz="2400" dirty="0">
              <a:solidFill>
                <a:schemeClr val="tx1"/>
              </a:solidFill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Object Server</a:t>
            </a:r>
          </a:p>
          <a:p>
            <a:pPr marL="1028700" lvl="1" indent="-571500" algn="l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</a:rPr>
              <a:t>blob storage server that can store, retrieve and delete objects stored on local devices.</a:t>
            </a:r>
          </a:p>
          <a:p>
            <a:pPr marL="1028700" lvl="1" indent="-571500" algn="l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</a:rPr>
              <a:t>metadata stored in xattrs. </a:t>
            </a:r>
          </a:p>
          <a:p>
            <a:pPr marL="171450" indent="-171450" algn="l">
              <a:buFont typeface="Arial" pitchFamily="34" charset="0"/>
              <a:buChar char="•"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indent="0">
              <a:buFont typeface="Arial" panose="02080604020202020204" charset="0"/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pPr marL="0" indent="0">
              <a:buFont typeface="Arial" panose="02080604020202020204" charset="0"/>
              <a:buNone/>
            </a:pPr>
            <a:endParaRPr lang="en-US" sz="4000" b="0" dirty="0" smtClean="0">
              <a:solidFill>
                <a:schemeClr val="tx1"/>
              </a:solidFill>
            </a:endParaRPr>
          </a:p>
          <a:p>
            <a:endParaRPr lang="en-US" sz="40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dirty="0">
                <a:sym typeface="+mn-ea"/>
              </a:rPr>
              <a:t>Swift Architectural Overview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30" y="1924050"/>
            <a:ext cx="8385175" cy="11713845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17855" y="2087245"/>
            <a:ext cx="12424410" cy="11365865"/>
          </a:xfrm>
        </p:spPr>
        <p:txBody>
          <a:bodyPr>
            <a:noAutofit/>
          </a:bodyPr>
          <a:lstStyle/>
          <a:p>
            <a:pPr marL="571500" indent="-571500">
              <a:buFont typeface="Arial" panose="02080604020202020204" charset="0"/>
              <a:buChar char="•"/>
            </a:pPr>
            <a:r>
              <a:rPr lang="en-US" sz="3200" b="1" dirty="0">
                <a:solidFill>
                  <a:schemeClr val="tx1"/>
                </a:solidFill>
                <a:sym typeface="+mn-ea"/>
              </a:rPr>
              <a:t>Container Server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>
                <a:solidFill>
                  <a:schemeClr val="tx1"/>
                </a:solidFill>
                <a:sym typeface="+mn-ea"/>
              </a:rPr>
              <a:t>handle listings of objects. </a:t>
            </a:r>
            <a:r>
              <a:rPr lang="en-US" sz="3200" dirty="0">
                <a:solidFill>
                  <a:schemeClr val="tx1"/>
                </a:solidFill>
                <a:sym typeface="+mn-ea"/>
              </a:rPr>
              <a:t>J</a:t>
            </a:r>
            <a:r>
              <a:rPr sz="3200" dirty="0">
                <a:solidFill>
                  <a:schemeClr val="tx1"/>
                </a:solidFill>
                <a:sym typeface="+mn-ea"/>
              </a:rPr>
              <a:t>ust </a:t>
            </a:r>
            <a:r>
              <a:rPr lang="en-US" sz="3200" dirty="0">
                <a:solidFill>
                  <a:schemeClr val="tx1"/>
                </a:solidFill>
                <a:sym typeface="+mn-ea"/>
              </a:rPr>
              <a:t>know </a:t>
            </a:r>
            <a:r>
              <a:rPr sz="3200" dirty="0">
                <a:solidFill>
                  <a:schemeClr val="tx1"/>
                </a:solidFill>
                <a:sym typeface="+mn-ea"/>
              </a:rPr>
              <a:t>what objects are in a specific container. 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>
                <a:solidFill>
                  <a:schemeClr val="tx1"/>
                </a:solidFill>
                <a:sym typeface="+mn-ea"/>
              </a:rPr>
              <a:t>The listings are stored as sqlite database files</a:t>
            </a:r>
            <a:r>
              <a:rPr lang="en-US" sz="3200" dirty="0">
                <a:solidFill>
                  <a:schemeClr val="tx1"/>
                </a:solidFill>
                <a:sym typeface="+mn-ea"/>
              </a:rPr>
              <a:t>.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>
                <a:solidFill>
                  <a:schemeClr val="tx1"/>
                </a:solidFill>
                <a:sym typeface="+mn-ea"/>
              </a:rPr>
              <a:t>Statistics are also tracked that include the total number of objects, and total storage usage for that container.</a:t>
            </a:r>
            <a:r>
              <a:rPr lang="zh-CN" altLang="en-US" sz="3200" dirty="0">
                <a:solidFill>
                  <a:schemeClr val="tx1"/>
                </a:solidFill>
                <a:sym typeface="+mn-ea"/>
              </a:rPr>
              <a:t> </a:t>
            </a:r>
          </a:p>
          <a:p>
            <a:pPr marL="0" indent="0">
              <a:buFont typeface="Arial" panose="02080604020202020204" charset="0"/>
              <a:buNone/>
            </a:pPr>
            <a:endParaRPr lang="zh-CN" altLang="en-US" sz="3200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80604020202020204" charset="0"/>
              <a:buNone/>
            </a:pPr>
            <a:endParaRPr lang="zh-CN" altLang="en-US" sz="3200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80604020202020204" charset="0"/>
              <a:buNone/>
            </a:pPr>
            <a:endParaRPr lang="zh-CN" altLang="en-US" sz="3200" dirty="0" smtClean="0">
              <a:solidFill>
                <a:schemeClr val="tx1"/>
              </a:solidFill>
              <a:sym typeface="+mn-ea"/>
            </a:endParaRPr>
          </a:p>
          <a:p>
            <a:pPr marL="571500" indent="-571500">
              <a:buFont typeface="Arial" panose="02080604020202020204" charset="0"/>
              <a:buChar char="•"/>
            </a:pPr>
            <a:r>
              <a:rPr lang="en-US" sz="3200" b="1" dirty="0">
                <a:solidFill>
                  <a:schemeClr val="tx1"/>
                </a:solidFill>
                <a:sym typeface="+mn-ea"/>
              </a:rPr>
              <a:t>Account Server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  <a:sym typeface="+mn-ea"/>
              </a:rPr>
              <a:t>very similar to the Container Server</a:t>
            </a:r>
          </a:p>
          <a:p>
            <a:pPr marL="1028700" lvl="1" indent="-571500">
              <a:buClrTx/>
              <a:buFont typeface="SimSun" charset="0"/>
              <a:buChar char="–"/>
            </a:pPr>
            <a:r>
              <a:rPr sz="3200" dirty="0">
                <a:solidFill>
                  <a:schemeClr val="tx1"/>
                </a:solidFill>
                <a:sym typeface="+mn-ea"/>
              </a:rPr>
              <a:t>handle </a:t>
            </a:r>
            <a:r>
              <a:rPr sz="3200" dirty="0" smtClean="0">
                <a:solidFill>
                  <a:schemeClr val="tx1"/>
                </a:solidFill>
                <a:sym typeface="+mn-ea"/>
              </a:rPr>
              <a:t>listings of containers rather than objects</a:t>
            </a:r>
            <a:endParaRPr lang="en-US" sz="3200" b="1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80604020202020204" charset="0"/>
              <a:buNone/>
            </a:pPr>
            <a:endParaRPr lang="en-US" sz="4000" b="0" dirty="0" smtClean="0">
              <a:solidFill>
                <a:schemeClr val="tx1"/>
              </a:solidFill>
            </a:endParaRPr>
          </a:p>
          <a:p>
            <a:pPr marL="0" indent="0">
              <a:buFont typeface="Arial" panose="02080604020202020204" charset="0"/>
              <a:buNone/>
            </a:pPr>
            <a:endParaRPr lang="en-US" sz="4000" b="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40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dirty="0">
                <a:sym typeface="+mn-ea"/>
              </a:rPr>
              <a:t>Swift Architectural Overview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30" y="1924050"/>
            <a:ext cx="8385175" cy="11713845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17855" y="2087245"/>
            <a:ext cx="12424410" cy="11365865"/>
          </a:xfrm>
        </p:spPr>
        <p:txBody>
          <a:bodyPr>
            <a:noAutofit/>
          </a:bodyPr>
          <a:lstStyle/>
          <a:p>
            <a:pPr marL="571500" indent="-571500">
              <a:buFont typeface="Arial" panose="0208060402020202020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  <a:sym typeface="+mn-ea"/>
              </a:rPr>
              <a:t>Updaters</a:t>
            </a:r>
          </a:p>
          <a:p>
            <a:pPr marL="1485900" lvl="2" indent="-571500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  <a:sym typeface="+mn-ea"/>
              </a:rPr>
              <a:t>There are times when container or account data can not be immediately updated.</a:t>
            </a:r>
          </a:p>
          <a:p>
            <a:pPr marL="1485900" lvl="2" indent="-571500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  <a:sym typeface="+mn-ea"/>
              </a:rPr>
              <a:t>If an update fails, the update is queued locally on the filesystem, and the updater will process the failed updates.</a:t>
            </a:r>
          </a:p>
          <a:p>
            <a:pPr marL="0" lvl="0" indent="0">
              <a:buFont typeface="Arial" panose="02080604020202020204" charset="0"/>
              <a:buNone/>
            </a:pPr>
            <a:endParaRPr lang="zh-CN" altLang="en-US" sz="4000" b="0" dirty="0" smtClean="0">
              <a:solidFill>
                <a:schemeClr val="tx1"/>
              </a:solidFill>
            </a:endParaRPr>
          </a:p>
          <a:p>
            <a:pPr marL="0" lvl="0" indent="0">
              <a:buFont typeface="Arial" panose="02080604020202020204" charset="0"/>
              <a:buNone/>
            </a:pPr>
            <a:endParaRPr lang="zh-CN" altLang="en-US" sz="4000" b="0" dirty="0" smtClean="0">
              <a:solidFill>
                <a:schemeClr val="tx1"/>
              </a:solidFill>
            </a:endParaRPr>
          </a:p>
          <a:p>
            <a:pPr lvl="0">
              <a:buFont typeface="Arial" panose="02080604020202020204" charset="0"/>
              <a:buChar char="•"/>
            </a:pPr>
            <a:r>
              <a:rPr sz="3200" b="1" dirty="0" smtClean="0">
                <a:solidFill>
                  <a:schemeClr val="tx1"/>
                </a:solidFill>
                <a:sym typeface="+mn-ea"/>
              </a:rPr>
              <a:t>Auditors</a:t>
            </a:r>
          </a:p>
          <a:p>
            <a:pPr lvl="1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  <a:sym typeface="+mn-ea"/>
              </a:rPr>
              <a:t>check the integrity of the objects, containers, and accounts.</a:t>
            </a:r>
          </a:p>
          <a:p>
            <a:pPr lvl="1">
              <a:buClrTx/>
              <a:buFont typeface="SimSun" charset="0"/>
              <a:buChar char="–"/>
            </a:pPr>
            <a:r>
              <a:rPr sz="3200" dirty="0" smtClean="0">
                <a:solidFill>
                  <a:schemeClr val="tx1"/>
                </a:solidFill>
                <a:sym typeface="+mn-ea"/>
              </a:rPr>
              <a:t>quarantine and replace the bad file</a:t>
            </a:r>
          </a:p>
          <a:p>
            <a:pPr lvl="1">
              <a:buClrTx/>
              <a:buFont typeface="SimSun" charset="0"/>
              <a:buChar char="–"/>
            </a:pPr>
            <a:endParaRPr lang="en-US" sz="3200" b="0" dirty="0" smtClean="0">
              <a:solidFill>
                <a:schemeClr val="tx1"/>
              </a:solidFill>
              <a:sym typeface="+mn-ea"/>
            </a:endParaRPr>
          </a:p>
          <a:p>
            <a:pPr lvl="1">
              <a:buClrTx/>
              <a:buFont typeface="SimSun" charset="0"/>
              <a:buChar char="–"/>
            </a:pPr>
            <a:endParaRPr lang="en-US" sz="3200" b="0" dirty="0" smtClean="0">
              <a:solidFill>
                <a:schemeClr val="tx1"/>
              </a:solidFill>
              <a:sym typeface="+mn-ea"/>
            </a:endParaRPr>
          </a:p>
          <a:p>
            <a:pPr marL="457200" lvl="0" indent="-457200">
              <a:buClrTx/>
              <a:buFont typeface="Arial" panose="0208060402020202020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  <a:sym typeface="+mn-ea"/>
              </a:rPr>
              <a:t>Account Reaper</a:t>
            </a:r>
          </a:p>
          <a:p>
            <a:pPr marL="1371600" lvl="2" indent="-457200">
              <a:buClrTx/>
              <a:buFont typeface="SimSun" charset="0"/>
              <a:buChar char="–"/>
            </a:pPr>
            <a:r>
              <a:rPr lang="en-US" sz="3200" b="0" dirty="0" smtClean="0">
                <a:solidFill>
                  <a:schemeClr val="tx1"/>
                </a:solidFill>
                <a:sym typeface="+mn-ea"/>
              </a:rPr>
              <a:t>removes data from deleted accounts in the background.</a:t>
            </a:r>
          </a:p>
          <a:p>
            <a:pPr marL="0" lvl="0" indent="0">
              <a:buFont typeface="Arial" panose="02080604020202020204" charset="0"/>
              <a:buNone/>
            </a:pPr>
            <a:endParaRPr lang="en-US" sz="4000" dirty="0" smtClean="0">
              <a:solidFill>
                <a:schemeClr val="tx1"/>
              </a:solidFill>
              <a:sym typeface="+mn-ea"/>
            </a:endParaRPr>
          </a:p>
          <a:p>
            <a:pPr marL="0" lvl="0" indent="0">
              <a:buFont typeface="Arial" panose="02080604020202020204" charset="0"/>
              <a:buNone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 </a:t>
            </a:r>
          </a:p>
          <a:p>
            <a:pPr>
              <a:buFont typeface="Arial" panose="02080604020202020204" charset="0"/>
              <a:buChar char="•"/>
            </a:pPr>
            <a:endParaRPr lang="en-US" sz="4000" b="0" dirty="0" smtClean="0">
              <a:solidFill>
                <a:schemeClr val="tx1"/>
              </a:solidFill>
            </a:endParaRPr>
          </a:p>
          <a:p>
            <a:pPr>
              <a:buFont typeface="Arial" panose="02080604020202020204" charset="0"/>
              <a:buChar char="•"/>
            </a:pPr>
            <a:endParaRPr lang="en-US" sz="4000" dirty="0" smtClean="0">
              <a:solidFill>
                <a:schemeClr val="tx1"/>
              </a:solidFill>
            </a:endParaRPr>
          </a:p>
          <a:p>
            <a:pPr marL="0" indent="0">
              <a:buFont typeface="Arial" panose="02080604020202020204" charset="0"/>
              <a:buNone/>
            </a:pPr>
            <a:r>
              <a:rPr lang="en-US" sz="4000" b="0" dirty="0">
                <a:solidFill>
                  <a:schemeClr val="tx1"/>
                </a:solidFill>
              </a:rPr>
              <a:t> </a:t>
            </a:r>
          </a:p>
          <a:p>
            <a:pPr marL="1778000" lvl="2" indent="0">
              <a:buFont typeface="Arial" panose="02080604020202020204" charset="0"/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4000" b="0" dirty="0" smtClean="0">
              <a:solidFill>
                <a:schemeClr val="tx1"/>
              </a:solidFill>
            </a:endParaRPr>
          </a:p>
          <a:p>
            <a:endParaRPr lang="en-US" sz="40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Swift Deployment</a:t>
            </a:r>
            <a:endParaRPr kumimoji="1" lang="zh-CN" altLang="en-US" dirty="0" err="1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" y="1945640"/>
            <a:ext cx="20860385" cy="1117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 err="1" smtClean="0"/>
              <a:t>Ring</a:t>
            </a:r>
            <a:endParaRPr kumimoji="1" lang="zh-CN" altLang="en-US" dirty="0" err="1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6750" y="3929063"/>
            <a:ext cx="10278110" cy="5256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The rings determine where data should reside in the cluster. </a:t>
            </a:r>
          </a:p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These rings are externally managed, in that the server processes themselves do not modify the rings, they are instead given new rings modified by other tools.</a:t>
            </a:r>
          </a:p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35" y="2826385"/>
            <a:ext cx="10046335" cy="955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 err="1" smtClean="0"/>
              <a:t>Ring</a:t>
            </a:r>
            <a:endParaRPr kumimoji="1" lang="zh-CN" altLang="en-US" dirty="0" err="1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6115" y="4294188"/>
            <a:ext cx="10246360" cy="4525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This works well, except the 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number of 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nodes are small.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The solution to this problem is to 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introduce the idea of "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partition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", which 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are replicas of 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node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points in the circle. 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So whenever we add a 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node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we create a number of points in the circle for it.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030" y="2826385"/>
            <a:ext cx="12857480" cy="967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26531" y="25398"/>
            <a:ext cx="23114006" cy="153763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>
                <a:solidFill>
                  <a:srgbClr val="06B76E"/>
                </a:solidFill>
                <a:sym typeface="+mn-ea"/>
              </a:rPr>
              <a:t>Storage in OpenStack</a:t>
            </a:r>
            <a:endParaRPr lang="en-US" sz="8000">
              <a:solidFill>
                <a:srgbClr val="06B76E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 rot="16200000">
            <a:off x="17537963" y="6488211"/>
            <a:ext cx="11287542" cy="2260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15000">
                <a:solidFill>
                  <a:srgbClr val="0251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0" dirty="0">
                <a:solidFill>
                  <a:srgbClr val="02519A"/>
                </a:solidFill>
              </a:rPr>
              <a:t>EASYSTACK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Storage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pPr>
              <a:buFont typeface="Symbol" charset="2"/>
              <a:buChar char="-"/>
            </a:pPr>
            <a:r>
              <a:rPr kumimoji="1" lang="en-US" altLang="zh-CN" dirty="0" smtClean="0"/>
              <a:t>Cinder</a:t>
            </a:r>
          </a:p>
          <a:p>
            <a:pPr>
              <a:buFont typeface="Symbol" charset="2"/>
              <a:buChar char="-"/>
            </a:pPr>
            <a:r>
              <a:rPr kumimoji="1" lang="en-US" altLang="zh-CN" dirty="0" smtClean="0"/>
              <a:t>Amazon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EBS(Elastic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Store)</a:t>
            </a:r>
          </a:p>
          <a:p>
            <a:pPr marL="0" indent="0">
              <a:buFont typeface="Symbol" charset="2"/>
              <a:buNone/>
            </a:pPr>
            <a:endParaRPr kumimoji="1" lang="en-US" altLang="zh-CN" dirty="0" smtClean="0"/>
          </a:p>
          <a:p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Storage</a:t>
            </a:r>
            <a:endParaRPr kumimoji="1" lang="en-US" altLang="zh-CN" dirty="0"/>
          </a:p>
          <a:p>
            <a:pPr>
              <a:buFont typeface="Symbol" charset="2"/>
              <a:buChar char="-"/>
            </a:pPr>
            <a:r>
              <a:rPr kumimoji="1" lang="en-US" altLang="zh-CN" dirty="0" smtClean="0"/>
              <a:t>Swift</a:t>
            </a:r>
          </a:p>
          <a:p>
            <a:pPr>
              <a:buFont typeface="Symbol" charset="2"/>
              <a:buChar char="-"/>
            </a:pPr>
            <a:r>
              <a:rPr kumimoji="1" lang="en-US" altLang="zh-CN" dirty="0" smtClean="0"/>
              <a:t>Amazon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S3(Simple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Service)</a:t>
            </a:r>
          </a:p>
          <a:p>
            <a:pPr marL="0" indent="0">
              <a:buFont typeface="Symbol" charset="2"/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dirty="0" smtClean="0">
              <a:sym typeface="+mn-ea"/>
            </a:endParaRPr>
          </a:p>
          <a:p>
            <a:pPr marL="0" lvl="0" indent="0">
              <a:buClrTx/>
              <a:buFont typeface="SimSun" charset="0"/>
              <a:buNone/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Objects on Storage</a:t>
            </a:r>
            <a:endParaRPr kumimoji="1" lang="zh-CN" altLang="en-US" dirty="0" err="1" smtClean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17855" y="7874635"/>
            <a:ext cx="23114000" cy="27133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80000"/>
          </a:bodyPr>
          <a:lstStyle>
            <a:lvl1pPr marL="513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402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291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180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4069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5299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6188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7077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7966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indent="0" algn="l">
              <a:buNone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Account</a:t>
            </a:r>
          </a:p>
          <a:p>
            <a:pPr marL="0" indent="0" algn="l">
              <a:buNone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sdb1/accounts/225/213/70d72c1ef3561f867d35913daeb45213/70d72c1ef3561f867d35913daeb45213.db</a:t>
            </a:r>
          </a:p>
          <a:p>
            <a:pPr marL="0" indent="0" algn="l">
              <a:buNone/>
            </a:pPr>
            <a:endParaRPr lang="en-US" sz="4000" dirty="0" smtClean="0">
              <a:solidFill>
                <a:schemeClr val="tx1"/>
              </a:solidFill>
              <a:sym typeface="+mn-ea"/>
            </a:endParaRPr>
          </a:p>
          <a:p>
            <a:pPr marL="0" indent="0" algn="l">
              <a:buNone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Container</a:t>
            </a:r>
          </a:p>
          <a:p>
            <a:pPr marL="0" indent="0" algn="l">
              <a:buNone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sdb1/containers/253/a8d/7e84c5bddfcb36410f579aebd4378a8d/7e84c5bddfcb36410f579aebd4378a8d.db</a:t>
            </a:r>
            <a:endParaRPr lang="en-US" sz="4000" b="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17855" y="2709545"/>
            <a:ext cx="23114000" cy="27133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513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402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291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180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4069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5299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6188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7077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7966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algn="l">
              <a:buNone/>
            </a:pPr>
            <a:r>
              <a:rPr lang="en-US" sz="4000" b="0" dirty="0" smtClean="0">
                <a:solidFill>
                  <a:schemeClr val="tx1"/>
                </a:solidFill>
                <a:sym typeface="+mn-ea"/>
              </a:rPr>
              <a:t>Object</a:t>
            </a:r>
          </a:p>
          <a:p>
            <a:pPr marL="0" algn="l">
              <a:buNone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sdb1/objects/343/ded/abfa65c7ed96b09251b0600c39eccded/1378769848.49243.data</a:t>
            </a:r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3905885" y="4011930"/>
            <a:ext cx="801370" cy="958850"/>
          </a:xfrm>
          <a:prstGeom prst="righ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7"/>
          <p:cNvSpPr/>
          <p:nvPr/>
        </p:nvSpPr>
        <p:spPr>
          <a:xfrm rot="5400000">
            <a:off x="4977765" y="3940810"/>
            <a:ext cx="801370" cy="1101725"/>
          </a:xfrm>
          <a:prstGeom prst="righ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7"/>
          <p:cNvSpPr/>
          <p:nvPr/>
        </p:nvSpPr>
        <p:spPr>
          <a:xfrm rot="5400000">
            <a:off x="10325735" y="-313055"/>
            <a:ext cx="798830" cy="9611995"/>
          </a:xfrm>
          <a:prstGeom prst="righ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7"/>
          <p:cNvSpPr/>
          <p:nvPr/>
        </p:nvSpPr>
        <p:spPr>
          <a:xfrm rot="5400000">
            <a:off x="18215610" y="1379855"/>
            <a:ext cx="828675" cy="6196965"/>
          </a:xfrm>
          <a:prstGeom prst="righ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52270" y="5669915"/>
            <a:ext cx="2174875" cy="8591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Partition Number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67300" y="5918200"/>
            <a:ext cx="2256790" cy="1224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+mn-ea"/>
              </a:rPr>
              <a:t>Last 3 digits of account hash</a:t>
            </a:r>
            <a:endParaRPr lang="en-US" sz="2400" dirty="0">
              <a:solidFill>
                <a:schemeClr val="accent1"/>
              </a:solidFill>
              <a:cs typeface="HP Simplified" pitchFamily="34" charset="0"/>
            </a:endParaRP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47355" y="5202555"/>
            <a:ext cx="7479030" cy="1590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+mn-ea"/>
              </a:rPr>
              <a:t>Account hash</a:t>
            </a:r>
            <a:r>
              <a:rPr lang="en-US" altLang="zh-CN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+mn-ea"/>
              </a:rPr>
              <a:t>:</a:t>
            </a: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+mn-ea"/>
              </a:rPr>
              <a:t>hash(swift_hash_path_prefix+account+container+object+swift_hash_path_suffix)</a:t>
            </a:r>
            <a:endParaRPr lang="en-US" altLang="zh-CN" sz="2400" dirty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HP Simplified" pitchFamily="34" charset="0"/>
              <a:sym typeface="+mn-ea"/>
            </a:endParaRP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231870" y="5008245"/>
            <a:ext cx="4834255" cy="9099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algn="ctr" defTabSz="429895">
              <a:spcAft>
                <a:spcPts val="400"/>
              </a:spcAft>
              <a:buSzPct val="100000"/>
            </a:pPr>
            <a:r>
              <a:rPr lang="zh-CN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+mn-ea"/>
              </a:rPr>
              <a:t>Object name on disk</a:t>
            </a:r>
            <a:endParaRPr lang="zh-CN" sz="24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</a:endParaRPr>
          </a:p>
          <a:p>
            <a:pPr marL="0" algn="ctr" defTabSz="429895">
              <a:spcAft>
                <a:spcPts val="400"/>
              </a:spcAft>
              <a:buSzPct val="100000"/>
            </a:pPr>
            <a:r>
              <a:rPr lang="zh-CN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+mn-ea"/>
              </a:rPr>
              <a:t>(timestamp in epoch format)</a:t>
            </a:r>
            <a:endParaRPr kumimoji="0" 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cxnSp>
        <p:nvCxnSpPr>
          <p:cNvPr id="3" name="直接箭头连接符 2"/>
          <p:cNvCxnSpPr>
            <a:stCxn id="12" idx="0"/>
          </p:cNvCxnSpPr>
          <p:nvPr/>
        </p:nvCxnSpPr>
        <p:spPr>
          <a:xfrm flipV="1">
            <a:off x="2740025" y="5018405"/>
            <a:ext cx="1497330" cy="651510"/>
          </a:xfrm>
          <a:prstGeom prst="straightConnector1">
            <a:avLst/>
          </a:prstGeom>
          <a:noFill/>
          <a:ln w="25400" cap="flat">
            <a:solidFill>
              <a:srgbClr val="0365C0"/>
            </a:solidFill>
            <a:prstDash val="solid"/>
            <a:bevel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接箭头连接符 4"/>
          <p:cNvCxnSpPr>
            <a:stCxn id="13" idx="0"/>
            <a:endCxn id="7" idx="1"/>
          </p:cNvCxnSpPr>
          <p:nvPr/>
        </p:nvCxnSpPr>
        <p:spPr>
          <a:xfrm flipH="1" flipV="1">
            <a:off x="5378450" y="4892675"/>
            <a:ext cx="817245" cy="1025525"/>
          </a:xfrm>
          <a:prstGeom prst="straightConnector1">
            <a:avLst/>
          </a:prstGeom>
          <a:noFill/>
          <a:ln w="25400" cap="flat">
            <a:solidFill>
              <a:srgbClr val="0365C0"/>
            </a:solidFill>
            <a:prstDash val="solid"/>
            <a:bevel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Objects on Storage</a:t>
            </a:r>
            <a:endParaRPr kumimoji="1" lang="zh-CN" altLang="en-US" dirty="0" err="1" smtClean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17855" y="2710180"/>
            <a:ext cx="23114000" cy="79521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20000"/>
          </a:bodyPr>
          <a:lstStyle>
            <a:lvl1pPr marL="513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402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291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180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4069080" indent="-51308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5299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6188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7077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7966710" indent="-854710" defTabSz="825500">
              <a:buSzPct val="100000"/>
              <a:buAutoNum type="arabicPeriod"/>
              <a:defRPr sz="5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229870" indent="-742950" algn="l"/>
            <a:r>
              <a:rPr lang="en-US" sz="4000" dirty="0" smtClean="0">
                <a:solidFill>
                  <a:schemeClr val="tx1"/>
                </a:solidFill>
                <a:sym typeface="+mn-ea"/>
              </a:rPr>
              <a:t>objects/</a:t>
            </a:r>
          </a:p>
          <a:p>
            <a:pPr marL="229870" indent="-742950" algn="l"/>
            <a:endParaRPr lang="en-US" sz="4000" dirty="0" smtClean="0">
              <a:solidFill>
                <a:schemeClr val="tx1"/>
              </a:solidFill>
              <a:sym typeface="+mn-ea"/>
            </a:endParaRPr>
          </a:p>
          <a:p>
            <a:pPr marL="229870" indent="-742950" algn="l"/>
            <a:r>
              <a:rPr lang="en-US" sz="4000" dirty="0" smtClean="0">
                <a:solidFill>
                  <a:schemeClr val="tx1"/>
                </a:solidFill>
                <a:sym typeface="+mn-ea"/>
              </a:rPr>
              <a:t>accounts/</a:t>
            </a:r>
          </a:p>
          <a:p>
            <a:pPr marL="229870" indent="-742950" algn="l"/>
            <a:endParaRPr lang="en-US" sz="4000" dirty="0" smtClean="0">
              <a:solidFill>
                <a:schemeClr val="tx1"/>
              </a:solidFill>
              <a:sym typeface="+mn-ea"/>
            </a:endParaRPr>
          </a:p>
          <a:p>
            <a:pPr marL="229870" indent="-742950" algn="l"/>
            <a:r>
              <a:rPr lang="en-US" sz="4000" dirty="0" smtClean="0">
                <a:solidFill>
                  <a:schemeClr val="tx1"/>
                </a:solidFill>
                <a:sym typeface="+mn-ea"/>
              </a:rPr>
              <a:t>containers/</a:t>
            </a:r>
          </a:p>
          <a:p>
            <a:pPr marL="229870" indent="-742950" algn="l"/>
            <a:endParaRPr lang="en-US" sz="4000" dirty="0" smtClean="0">
              <a:solidFill>
                <a:schemeClr val="tx1"/>
              </a:solidFill>
              <a:sym typeface="+mn-ea"/>
            </a:endParaRPr>
          </a:p>
          <a:p>
            <a:pPr marL="229870" indent="-742950" algn="l"/>
            <a:r>
              <a:rPr lang="en-US" altLang="en-US" sz="4000" b="0" dirty="0" smtClean="0">
                <a:solidFill>
                  <a:schemeClr val="tx1"/>
                </a:solidFill>
                <a:sym typeface="+mn-ea"/>
              </a:rPr>
              <a:t>tmp/  </a:t>
            </a:r>
          </a:p>
          <a:p>
            <a:pPr marL="1144270" lvl="2" indent="-742950" algn="l"/>
            <a:r>
              <a:rPr lang="en-US" altLang="en-US" sz="4000" dirty="0" smtClean="0">
                <a:solidFill>
                  <a:schemeClr val="tx1"/>
                </a:solidFill>
                <a:sym typeface="+mn-ea"/>
              </a:rPr>
              <a:t>from tempfile import mkstemp;</a:t>
            </a:r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401320" lvl="2" indent="0" algn="l">
              <a:buNone/>
            </a:pPr>
            <a:r>
              <a:rPr lang="en-US" altLang="en-US" sz="4000" dirty="0" smtClean="0">
                <a:solidFill>
                  <a:schemeClr val="tx1"/>
                </a:solidFill>
                <a:sym typeface="+mn-ea"/>
              </a:rPr>
              <a:t>	  fd, tmppath = mkstemp(dir=self._tmpdir)</a:t>
            </a:r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1144270" lvl="2" indent="-742950" algn="l"/>
            <a:r>
              <a:rPr lang="en-US" altLang="en-US" sz="4000" dirty="0" smtClean="0">
                <a:solidFill>
                  <a:schemeClr val="tx1"/>
                </a:solidFill>
                <a:sym typeface="+mn-ea"/>
              </a:rPr>
              <a:t>rename</a:t>
            </a:r>
          </a:p>
          <a:p>
            <a:pPr marL="1144270" lvl="2" indent="-742950" algn="l"/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229870" indent="-742950" algn="l"/>
            <a:r>
              <a:rPr lang="en-US" altLang="en-US" sz="4000" b="0" dirty="0" smtClean="0">
                <a:solidFill>
                  <a:schemeClr val="tx1"/>
                </a:solidFill>
                <a:sym typeface="+mn-ea"/>
              </a:rPr>
              <a:t>async_pending/</a:t>
            </a:r>
          </a:p>
          <a:p>
            <a:pPr marL="1144270" lvl="2" indent="-742950" algn="l">
              <a:buFont typeface="Arial" panose="0208060402020202020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Updaters</a:t>
            </a:r>
          </a:p>
          <a:p>
            <a:pPr marL="1144270" lvl="2" indent="-742950" algn="l">
              <a:buFont typeface="Arial" panose="02080604020202020204" charset="0"/>
              <a:buChar char="•"/>
            </a:pPr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229870" indent="-742950" algn="l"/>
            <a:r>
              <a:rPr lang="en-US" altLang="en-US" sz="4000" b="0" dirty="0" smtClean="0">
                <a:solidFill>
                  <a:schemeClr val="tx1"/>
                </a:solidFill>
                <a:sym typeface="+mn-ea"/>
              </a:rPr>
              <a:t>quarantined/</a:t>
            </a:r>
          </a:p>
          <a:p>
            <a:pPr marL="1144270" lvl="2" indent="-742950" algn="l">
              <a:buFont typeface="Arial" panose="0208060402020202020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sym typeface="+mn-ea"/>
              </a:rPr>
              <a:t>Auditors</a:t>
            </a:r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229870" indent="-742950" algn="l"/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1144270" lvl="2" indent="-742950" algn="l"/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0" lvl="1" indent="0" algn="l">
              <a:buNone/>
            </a:pPr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  <a:p>
            <a:pPr marL="1144270" lvl="2" indent="-742950" algn="l"/>
            <a:endParaRPr lang="en-US" altLang="en-US" sz="4000" b="0" dirty="0" smtClean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 err="1" smtClean="0"/>
              <a:t>Ring</a:t>
            </a:r>
            <a:endParaRPr kumimoji="1" lang="zh-CN" altLang="en-US" dirty="0" err="1" smtClean="0"/>
          </a:p>
        </p:txBody>
      </p:sp>
      <p:sp>
        <p:nvSpPr>
          <p:cNvPr id="31753" name="TextBox 28"/>
          <p:cNvSpPr txBox="1">
            <a:spLocks noChangeArrowheads="1"/>
          </p:cNvSpPr>
          <p:nvPr/>
        </p:nvSpPr>
        <p:spPr bwMode="auto">
          <a:xfrm>
            <a:off x="9765665" y="8022590"/>
            <a:ext cx="14032865" cy="3955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微软雅黑" charset="0"/>
                <a:ea typeface="微软雅黑" charset="0"/>
              </a:rPr>
              <a:t>A partition is replicated to three different disks in three different zones, for example:</a:t>
            </a:r>
          </a:p>
          <a:p>
            <a:pPr algn="l"/>
            <a:r>
              <a:rPr lang="en-US">
                <a:latin typeface="微软雅黑" charset="0"/>
                <a:ea typeface="微软雅黑" charset="0"/>
              </a:rPr>
              <a:t>	15.168.13.1:6003/dev/sda5</a:t>
            </a:r>
          </a:p>
          <a:p>
            <a:pPr algn="l"/>
            <a:r>
              <a:rPr lang="en-US">
                <a:latin typeface="微软雅黑" charset="0"/>
                <a:ea typeface="微软雅黑" charset="0"/>
              </a:rPr>
              <a:t>	15.168.97.21:6003/dev/sda10</a:t>
            </a:r>
          </a:p>
          <a:p>
            <a:pPr algn="l"/>
            <a:r>
              <a:rPr lang="en-US">
                <a:latin typeface="微软雅黑" charset="0"/>
                <a:ea typeface="微软雅黑" charset="0"/>
              </a:rPr>
              <a:t>	15.168.22.4:6003/dev/sda7</a:t>
            </a:r>
          </a:p>
        </p:txBody>
      </p:sp>
      <p:grpSp>
        <p:nvGrpSpPr>
          <p:cNvPr id="4" name="Group 7"/>
          <p:cNvGrpSpPr/>
          <p:nvPr/>
        </p:nvGrpSpPr>
        <p:grpSpPr bwMode="auto">
          <a:xfrm>
            <a:off x="971550" y="3247390"/>
            <a:ext cx="18171795" cy="2867025"/>
            <a:chOff x="381000" y="2286000"/>
            <a:chExt cx="8458200" cy="1295400"/>
          </a:xfrm>
        </p:grpSpPr>
        <p:sp>
          <p:nvSpPr>
            <p:cNvPr id="8" name="Rectangle 5"/>
            <p:cNvSpPr/>
            <p:nvPr/>
          </p:nvSpPr>
          <p:spPr>
            <a:xfrm>
              <a:off x="380999" y="2286000"/>
              <a:ext cx="8458073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6"/>
            <p:cNvSpPr/>
            <p:nvPr/>
          </p:nvSpPr>
          <p:spPr>
            <a:xfrm>
              <a:off x="1981175" y="2286000"/>
              <a:ext cx="990585" cy="1295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95605" y="2386965"/>
            <a:ext cx="1152525" cy="907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>
                <a:latin typeface="微软雅黑" charset="0"/>
                <a:ea typeface="微软雅黑" charset="0"/>
              </a:rPr>
              <a:t>0</a:t>
            </a:r>
          </a:p>
        </p:txBody>
      </p:sp>
      <p:sp>
        <p:nvSpPr>
          <p:cNvPr id="14" name="TextBox 23"/>
          <p:cNvSpPr txBox="1">
            <a:spLocks noChangeArrowheads="1"/>
          </p:cNvSpPr>
          <p:nvPr/>
        </p:nvSpPr>
        <p:spPr bwMode="auto">
          <a:xfrm>
            <a:off x="1817370" y="2386965"/>
            <a:ext cx="7187565" cy="907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>
                <a:latin typeface="微软雅黑" charset="0"/>
                <a:ea typeface="微软雅黑" charset="0"/>
              </a:rPr>
              <a:t>Partition 38723</a:t>
            </a:r>
          </a:p>
        </p:txBody>
      </p:sp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14488795" y="2386965"/>
            <a:ext cx="9309735" cy="907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微软雅黑" charset="0"/>
                <a:ea typeface="微软雅黑" charset="0"/>
              </a:rPr>
              <a:t>2^21</a:t>
            </a:r>
          </a:p>
        </p:txBody>
      </p:sp>
      <p:cxnSp>
        <p:nvCxnSpPr>
          <p:cNvPr id="16" name="Straight Arrow Connector 9"/>
          <p:cNvCxnSpPr/>
          <p:nvPr/>
        </p:nvCxnSpPr>
        <p:spPr bwMode="auto">
          <a:xfrm flipH="1">
            <a:off x="3122930" y="6114415"/>
            <a:ext cx="2172335" cy="262572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0"/>
          <p:cNvCxnSpPr/>
          <p:nvPr/>
        </p:nvCxnSpPr>
        <p:spPr bwMode="auto">
          <a:xfrm>
            <a:off x="5295265" y="6114415"/>
            <a:ext cx="0" cy="262572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1"/>
          <p:cNvCxnSpPr/>
          <p:nvPr/>
        </p:nvCxnSpPr>
        <p:spPr bwMode="auto">
          <a:xfrm>
            <a:off x="5295265" y="6114415"/>
            <a:ext cx="2252345" cy="262572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2395220" y="9092565"/>
            <a:ext cx="1455420" cy="907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微软雅黑" charset="0"/>
                <a:ea typeface="微软雅黑" charset="0"/>
              </a:rPr>
              <a:t>R1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4641215" y="9092565"/>
            <a:ext cx="1308735" cy="907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微软雅黑" charset="0"/>
                <a:ea typeface="微软雅黑" charset="0"/>
              </a:rPr>
              <a:t>R2</a:t>
            </a: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7514590" y="9092565"/>
            <a:ext cx="1257300" cy="907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微软雅黑" charset="0"/>
                <a:ea typeface="微软雅黑" charset="0"/>
              </a:rPr>
              <a:t>R3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Replication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1860" y="2078990"/>
            <a:ext cx="16116935" cy="9897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Replication uses a push model, with records and files generally only being copied from local to remote replicas. </a:t>
            </a:r>
          </a:p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1143000" marR="0" lvl="1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Object Replication:</a:t>
            </a:r>
          </a:p>
          <a:p>
            <a:pPr marL="1600200" marR="0" lvl="2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simply performed an rsync to push data from a local partition to all remote servers it was expected to exist on. </a:t>
            </a:r>
          </a:p>
          <a:p>
            <a:pPr marL="1143000" marR="0" lvl="1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1143000" marR="0" lvl="1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DB 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Replication:</a:t>
            </a:r>
          </a:p>
          <a:p>
            <a:pPr marL="1657350" marR="0" lvl="2" indent="-74295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The first step performed by db replication is a low-cost hash comparison to find out whether or not two replicas already match. </a:t>
            </a:r>
          </a:p>
          <a:p>
            <a:pPr marL="1657350" marR="0" lvl="2" indent="-74295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If the hashes differ, the replicator brings the databases in sync by sharing records added since the last sync point.</a:t>
            </a:r>
          </a:p>
          <a:p>
            <a:pPr marL="457200" marR="0" lvl="1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lvl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Every deleted record or file in the system is marked by a tombstone, so that deletions can be replicated alongside creations.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Zone</a:t>
            </a:r>
            <a:r>
              <a:rPr kumimoji="1" lang="zh-CN" altLang="en-US" dirty="0" err="1" smtClean="0">
                <a:sym typeface="+mn-ea"/>
              </a:rPr>
              <a:t>、</a:t>
            </a:r>
            <a:r>
              <a:rPr kumimoji="1" lang="en-US" altLang="zh-CN" dirty="0" err="1" smtClean="0">
                <a:sym typeface="+mn-ea"/>
              </a:rPr>
              <a:t>Region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2962255" y="5348605"/>
            <a:ext cx="9233535" cy="6928485"/>
            <a:chOff x="329184" y="2115671"/>
            <a:chExt cx="3827930" cy="2371164"/>
          </a:xfrm>
        </p:grpSpPr>
        <p:sp>
          <p:nvSpPr>
            <p:cNvPr id="114" name="Rounded Rectangle 113"/>
            <p:cNvSpPr/>
            <p:nvPr/>
          </p:nvSpPr>
          <p:spPr bwMode="gray">
            <a:xfrm>
              <a:off x="329184" y="2115671"/>
              <a:ext cx="3827930" cy="2371164"/>
            </a:xfrm>
            <a:prstGeom prst="roundRect">
              <a:avLst>
                <a:gd name="adj" fmla="val 599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>
                  <a:latin typeface="微软雅黑" charset="0"/>
                  <a:ea typeface="微软雅黑" charset="0"/>
                </a:rPr>
                <a:t>Region B</a:t>
              </a:r>
              <a:endParaRPr lang="en-US" dirty="0">
                <a:latin typeface="微软雅黑" charset="0"/>
                <a:ea typeface="微软雅黑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449940" y="2805951"/>
              <a:ext cx="1723733" cy="1317812"/>
              <a:chOff x="449940" y="2770092"/>
              <a:chExt cx="1723733" cy="1317812"/>
            </a:xfrm>
          </p:grpSpPr>
          <p:sp>
            <p:nvSpPr>
              <p:cNvPr id="133" name="Oval 132"/>
              <p:cNvSpPr/>
              <p:nvPr/>
            </p:nvSpPr>
            <p:spPr bwMode="gray">
              <a:xfrm>
                <a:off x="449940" y="2770092"/>
                <a:ext cx="1723733" cy="131781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1188720" rtlCol="0" anchor="t" anchorCtr="1"/>
              <a:lstStyle/>
              <a:p>
                <a:pPr algn="ctr"/>
                <a:r>
                  <a:rPr lang="en-US" sz="4000" dirty="0" smtClean="0">
                    <a:latin typeface="微软雅黑" charset="0"/>
                    <a:ea typeface="微软雅黑" charset="0"/>
                  </a:rPr>
                  <a:t>Zone 1</a:t>
                </a:r>
                <a:endParaRPr lang="en-US" sz="4000" dirty="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 bwMode="gray">
              <a:xfrm>
                <a:off x="862047" y="3830671"/>
                <a:ext cx="894421" cy="20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429895">
                  <a:spcAft>
                    <a:spcPts val="400"/>
                  </a:spcAft>
                  <a:buSzPct val="100000"/>
                </a:pPr>
                <a:r>
                  <a:rPr lang="en-US" sz="3200" dirty="0" smtClean="0">
                    <a:solidFill>
                      <a:srgbClr val="000000"/>
                    </a:solidFill>
                    <a:latin typeface="微软雅黑" charset="0"/>
                    <a:ea typeface="微软雅黑" charset="0"/>
                    <a:cs typeface="HP Simplified" pitchFamily="34" charset="0"/>
                  </a:rPr>
                  <a:t>storage</a:t>
                </a: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586286" y="3191432"/>
                <a:ext cx="650842" cy="564777"/>
                <a:chOff x="586286" y="3191432"/>
                <a:chExt cx="650842" cy="564777"/>
              </a:xfrm>
            </p:grpSpPr>
            <p:sp>
              <p:nvSpPr>
                <p:cNvPr id="143" name="Can 142"/>
                <p:cNvSpPr/>
                <p:nvPr/>
              </p:nvSpPr>
              <p:spPr bwMode="gray">
                <a:xfrm>
                  <a:off x="586286" y="319143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 bwMode="gray">
                <a:xfrm>
                  <a:off x="595237" y="3473509"/>
                  <a:ext cx="620219" cy="1117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algn="ctr" defTabSz="429895">
                    <a:spcAft>
                      <a:spcPts val="400"/>
                    </a:spcAft>
                    <a:buSzPct val="100000"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cs typeface="HP Simplified" pitchFamily="34" charset="0"/>
                    </a:rPr>
                    <a:t>partitions</a:t>
                  </a:r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1391937" y="3189515"/>
                <a:ext cx="650842" cy="564777"/>
                <a:chOff x="593131" y="3185782"/>
                <a:chExt cx="650842" cy="564777"/>
              </a:xfrm>
            </p:grpSpPr>
            <p:sp>
              <p:nvSpPr>
                <p:cNvPr id="137" name="Can 136"/>
                <p:cNvSpPr/>
                <p:nvPr/>
              </p:nvSpPr>
              <p:spPr bwMode="gray">
                <a:xfrm>
                  <a:off x="593131" y="318578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gray">
                <a:xfrm>
                  <a:off x="595251" y="3473386"/>
                  <a:ext cx="647566" cy="1117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algn="ctr" defTabSz="429895">
                    <a:spcAft>
                      <a:spcPts val="400"/>
                    </a:spcAft>
                    <a:buSzPct val="100000"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cs typeface="HP Simplified" pitchFamily="34" charset="0"/>
                    </a:rPr>
                    <a:t>partitions</a:t>
                  </a:r>
                </a:p>
              </p:txBody>
            </p:sp>
          </p:grpSp>
        </p:grpSp>
        <p:grpSp>
          <p:nvGrpSpPr>
            <p:cNvPr id="116" name="Group 115"/>
            <p:cNvGrpSpPr/>
            <p:nvPr/>
          </p:nvGrpSpPr>
          <p:grpSpPr>
            <a:xfrm>
              <a:off x="2323564" y="2805951"/>
              <a:ext cx="1723733" cy="1317812"/>
              <a:chOff x="449940" y="2770092"/>
              <a:chExt cx="1723733" cy="1317812"/>
            </a:xfrm>
          </p:grpSpPr>
          <p:sp>
            <p:nvSpPr>
              <p:cNvPr id="117" name="Oval 116"/>
              <p:cNvSpPr/>
              <p:nvPr/>
            </p:nvSpPr>
            <p:spPr bwMode="gray">
              <a:xfrm>
                <a:off x="449940" y="2770092"/>
                <a:ext cx="1723733" cy="131781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1188720" rtlCol="0" anchor="t" anchorCtr="1"/>
              <a:lstStyle/>
              <a:p>
                <a:pPr algn="ctr"/>
                <a:r>
                  <a:rPr lang="en-US" sz="4000" dirty="0" smtClean="0">
                    <a:latin typeface="微软雅黑" charset="0"/>
                    <a:ea typeface="微软雅黑" charset="0"/>
                  </a:rPr>
                  <a:t>Zone 2</a:t>
                </a:r>
                <a:endParaRPr lang="en-US" sz="4000" dirty="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 bwMode="gray">
              <a:xfrm>
                <a:off x="868892" y="3797639"/>
                <a:ext cx="894421" cy="20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429895">
                  <a:spcAft>
                    <a:spcPts val="400"/>
                  </a:spcAft>
                  <a:buSzPct val="100000"/>
                </a:pPr>
                <a:r>
                  <a:rPr lang="en-US" sz="3200" dirty="0" smtClean="0">
                    <a:solidFill>
                      <a:srgbClr val="000000"/>
                    </a:solidFill>
                    <a:latin typeface="微软雅黑" charset="0"/>
                    <a:ea typeface="微软雅黑" charset="0"/>
                    <a:cs typeface="HP Simplified" pitchFamily="34" charset="0"/>
                  </a:rPr>
                  <a:t>storage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86286" y="3191432"/>
                <a:ext cx="656531" cy="564777"/>
                <a:chOff x="586286" y="3191432"/>
                <a:chExt cx="656531" cy="564777"/>
              </a:xfrm>
            </p:grpSpPr>
            <p:sp>
              <p:nvSpPr>
                <p:cNvPr id="127" name="Can 126"/>
                <p:cNvSpPr/>
                <p:nvPr/>
              </p:nvSpPr>
              <p:spPr bwMode="gray">
                <a:xfrm>
                  <a:off x="586286" y="319143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 bwMode="gray">
                <a:xfrm>
                  <a:off x="595251" y="3466000"/>
                  <a:ext cx="647566" cy="1117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algn="ctr" defTabSz="429895">
                    <a:spcAft>
                      <a:spcPts val="400"/>
                    </a:spcAft>
                    <a:buSzPct val="100000"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cs typeface="HP Simplified" pitchFamily="34" charset="0"/>
                    </a:rPr>
                    <a:t>partitions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1385092" y="3195165"/>
                <a:ext cx="650842" cy="564777"/>
                <a:chOff x="586286" y="3191432"/>
                <a:chExt cx="650842" cy="564777"/>
              </a:xfrm>
            </p:grpSpPr>
            <p:sp>
              <p:nvSpPr>
                <p:cNvPr id="121" name="Can 120"/>
                <p:cNvSpPr/>
                <p:nvPr/>
              </p:nvSpPr>
              <p:spPr bwMode="gray">
                <a:xfrm>
                  <a:off x="586286" y="319143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" name="TextBox 131"/>
          <p:cNvSpPr txBox="1"/>
          <p:nvPr/>
        </p:nvSpPr>
        <p:spPr bwMode="gray">
          <a:xfrm>
            <a:off x="20048827" y="9413618"/>
            <a:ext cx="1562025" cy="326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defTabSz="429895">
              <a:spcAft>
                <a:spcPts val="400"/>
              </a:spcAft>
              <a:buSzPct val="100000"/>
            </a:pPr>
            <a:r>
              <a:rPr 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partitions</a:t>
            </a:r>
          </a:p>
        </p:txBody>
      </p:sp>
      <p:grpSp>
        <p:nvGrpSpPr>
          <p:cNvPr id="9" name="Group 112"/>
          <p:cNvGrpSpPr/>
          <p:nvPr/>
        </p:nvGrpSpPr>
        <p:grpSpPr>
          <a:xfrm>
            <a:off x="1759585" y="5348605"/>
            <a:ext cx="9233535" cy="6928485"/>
            <a:chOff x="329184" y="2115671"/>
            <a:chExt cx="3827930" cy="2371164"/>
          </a:xfrm>
        </p:grpSpPr>
        <p:sp>
          <p:nvSpPr>
            <p:cNvPr id="10" name="Rounded Rectangle 113"/>
            <p:cNvSpPr/>
            <p:nvPr/>
          </p:nvSpPr>
          <p:spPr bwMode="gray">
            <a:xfrm>
              <a:off x="329184" y="2115671"/>
              <a:ext cx="3827930" cy="2371164"/>
            </a:xfrm>
            <a:prstGeom prst="roundRect">
              <a:avLst>
                <a:gd name="adj" fmla="val 599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>
                  <a:latin typeface="微软雅黑" charset="0"/>
                  <a:ea typeface="微软雅黑" charset="0"/>
                </a:rPr>
                <a:t>Region A </a:t>
              </a:r>
              <a:endParaRPr lang="en-US" dirty="0">
                <a:latin typeface="微软雅黑" charset="0"/>
                <a:ea typeface="微软雅黑" charset="0"/>
              </a:endParaRPr>
            </a:p>
          </p:txBody>
        </p:sp>
        <p:grpSp>
          <p:nvGrpSpPr>
            <p:cNvPr id="11" name="Group 114"/>
            <p:cNvGrpSpPr/>
            <p:nvPr/>
          </p:nvGrpSpPr>
          <p:grpSpPr>
            <a:xfrm>
              <a:off x="449940" y="2805951"/>
              <a:ext cx="1723733" cy="1317812"/>
              <a:chOff x="449940" y="2770092"/>
              <a:chExt cx="1723733" cy="1317812"/>
            </a:xfrm>
          </p:grpSpPr>
          <p:sp>
            <p:nvSpPr>
              <p:cNvPr id="12" name="Oval 132"/>
              <p:cNvSpPr/>
              <p:nvPr/>
            </p:nvSpPr>
            <p:spPr bwMode="gray">
              <a:xfrm>
                <a:off x="449940" y="2770092"/>
                <a:ext cx="1723733" cy="131781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1188720" rtlCol="0" anchor="t" anchorCtr="1"/>
              <a:lstStyle/>
              <a:p>
                <a:pPr algn="ctr"/>
                <a:r>
                  <a:rPr lang="en-US" sz="4000" dirty="0" smtClean="0">
                    <a:latin typeface="微软雅黑" charset="0"/>
                    <a:ea typeface="微软雅黑" charset="0"/>
                  </a:rPr>
                  <a:t>Zone 1</a:t>
                </a:r>
                <a:endParaRPr lang="en-US" sz="4000" dirty="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3" name="TextBox 133"/>
              <p:cNvSpPr txBox="1"/>
              <p:nvPr/>
            </p:nvSpPr>
            <p:spPr bwMode="gray">
              <a:xfrm>
                <a:off x="862047" y="3830671"/>
                <a:ext cx="894421" cy="20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429895">
                  <a:spcAft>
                    <a:spcPts val="400"/>
                  </a:spcAft>
                  <a:buSzPct val="100000"/>
                </a:pPr>
                <a:r>
                  <a:rPr lang="en-US" sz="3200" dirty="0" smtClean="0">
                    <a:solidFill>
                      <a:srgbClr val="000000"/>
                    </a:solidFill>
                    <a:latin typeface="微软雅黑" charset="0"/>
                    <a:ea typeface="微软雅黑" charset="0"/>
                    <a:cs typeface="HP Simplified" pitchFamily="34" charset="0"/>
                  </a:rPr>
                  <a:t>storage</a:t>
                </a:r>
              </a:p>
            </p:txBody>
          </p:sp>
          <p:grpSp>
            <p:nvGrpSpPr>
              <p:cNvPr id="14" name="Group 134"/>
              <p:cNvGrpSpPr/>
              <p:nvPr/>
            </p:nvGrpSpPr>
            <p:grpSpPr>
              <a:xfrm>
                <a:off x="586286" y="3191432"/>
                <a:ext cx="650842" cy="564777"/>
                <a:chOff x="586286" y="3191432"/>
                <a:chExt cx="650842" cy="564777"/>
              </a:xfrm>
            </p:grpSpPr>
            <p:sp>
              <p:nvSpPr>
                <p:cNvPr id="19" name="Can 142"/>
                <p:cNvSpPr/>
                <p:nvPr/>
              </p:nvSpPr>
              <p:spPr bwMode="gray">
                <a:xfrm>
                  <a:off x="586286" y="319143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43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144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145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146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147"/>
                <p:cNvSpPr txBox="1"/>
                <p:nvPr/>
              </p:nvSpPr>
              <p:spPr bwMode="gray">
                <a:xfrm>
                  <a:off x="595237" y="3473509"/>
                  <a:ext cx="620219" cy="1117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algn="ctr" defTabSz="429895">
                    <a:spcAft>
                      <a:spcPts val="400"/>
                    </a:spcAft>
                    <a:buSzPct val="100000"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cs typeface="HP Simplified" pitchFamily="34" charset="0"/>
                    </a:rPr>
                    <a:t>partitions</a:t>
                  </a:r>
                </a:p>
              </p:txBody>
            </p:sp>
          </p:grpSp>
          <p:grpSp>
            <p:nvGrpSpPr>
              <p:cNvPr id="25" name="Group 135"/>
              <p:cNvGrpSpPr/>
              <p:nvPr/>
            </p:nvGrpSpPr>
            <p:grpSpPr>
              <a:xfrm>
                <a:off x="1391937" y="3189515"/>
                <a:ext cx="650842" cy="564777"/>
                <a:chOff x="593131" y="3185782"/>
                <a:chExt cx="650842" cy="564777"/>
              </a:xfrm>
            </p:grpSpPr>
            <p:sp>
              <p:nvSpPr>
                <p:cNvPr id="26" name="Can 136"/>
                <p:cNvSpPr/>
                <p:nvPr/>
              </p:nvSpPr>
              <p:spPr bwMode="gray">
                <a:xfrm>
                  <a:off x="593131" y="318578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137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138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139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140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141"/>
                <p:cNvSpPr txBox="1"/>
                <p:nvPr/>
              </p:nvSpPr>
              <p:spPr bwMode="gray">
                <a:xfrm>
                  <a:off x="595251" y="3473386"/>
                  <a:ext cx="647566" cy="1117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algn="ctr" defTabSz="429895">
                    <a:spcAft>
                      <a:spcPts val="400"/>
                    </a:spcAft>
                    <a:buSzPct val="100000"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cs typeface="HP Simplified" pitchFamily="34" charset="0"/>
                    </a:rPr>
                    <a:t>partitions</a:t>
                  </a:r>
                </a:p>
              </p:txBody>
            </p:sp>
          </p:grpSp>
        </p:grpSp>
        <p:grpSp>
          <p:nvGrpSpPr>
            <p:cNvPr id="32" name="Group 115"/>
            <p:cNvGrpSpPr/>
            <p:nvPr/>
          </p:nvGrpSpPr>
          <p:grpSpPr>
            <a:xfrm>
              <a:off x="2323564" y="2805951"/>
              <a:ext cx="1723733" cy="1317812"/>
              <a:chOff x="449940" y="2770092"/>
              <a:chExt cx="1723733" cy="1317812"/>
            </a:xfrm>
          </p:grpSpPr>
          <p:sp>
            <p:nvSpPr>
              <p:cNvPr id="33" name="Oval 116"/>
              <p:cNvSpPr/>
              <p:nvPr/>
            </p:nvSpPr>
            <p:spPr bwMode="gray">
              <a:xfrm>
                <a:off x="449940" y="2770092"/>
                <a:ext cx="1723733" cy="131781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1188720" rtlCol="0" anchor="t" anchorCtr="1"/>
              <a:lstStyle/>
              <a:p>
                <a:pPr algn="ctr"/>
                <a:r>
                  <a:rPr lang="en-US" sz="4000" dirty="0" smtClean="0">
                    <a:latin typeface="微软雅黑" charset="0"/>
                    <a:ea typeface="微软雅黑" charset="0"/>
                  </a:rPr>
                  <a:t>Zone 2</a:t>
                </a:r>
                <a:endParaRPr lang="en-US" sz="4000" dirty="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34" name="TextBox 117"/>
              <p:cNvSpPr txBox="1"/>
              <p:nvPr/>
            </p:nvSpPr>
            <p:spPr bwMode="gray">
              <a:xfrm>
                <a:off x="868892" y="3797639"/>
                <a:ext cx="894421" cy="20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429895">
                  <a:spcAft>
                    <a:spcPts val="400"/>
                  </a:spcAft>
                  <a:buSzPct val="100000"/>
                </a:pPr>
                <a:r>
                  <a:rPr lang="en-US" sz="3200" dirty="0" smtClean="0">
                    <a:solidFill>
                      <a:srgbClr val="000000"/>
                    </a:solidFill>
                    <a:latin typeface="微软雅黑" charset="0"/>
                    <a:ea typeface="微软雅黑" charset="0"/>
                    <a:cs typeface="HP Simplified" pitchFamily="34" charset="0"/>
                  </a:rPr>
                  <a:t>storage</a:t>
                </a:r>
              </a:p>
            </p:txBody>
          </p:sp>
          <p:grpSp>
            <p:nvGrpSpPr>
              <p:cNvPr id="35" name="Group 118"/>
              <p:cNvGrpSpPr/>
              <p:nvPr/>
            </p:nvGrpSpPr>
            <p:grpSpPr>
              <a:xfrm>
                <a:off x="586286" y="3191432"/>
                <a:ext cx="656531" cy="564777"/>
                <a:chOff x="586286" y="3191432"/>
                <a:chExt cx="656531" cy="564777"/>
              </a:xfrm>
            </p:grpSpPr>
            <p:sp>
              <p:nvSpPr>
                <p:cNvPr id="36" name="Can 126"/>
                <p:cNvSpPr/>
                <p:nvPr/>
              </p:nvSpPr>
              <p:spPr bwMode="gray">
                <a:xfrm>
                  <a:off x="586286" y="319143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127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128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129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130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131"/>
                <p:cNvSpPr txBox="1"/>
                <p:nvPr/>
              </p:nvSpPr>
              <p:spPr bwMode="gray">
                <a:xfrm>
                  <a:off x="595251" y="3466000"/>
                  <a:ext cx="647566" cy="1117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algn="ctr" defTabSz="429895">
                    <a:spcAft>
                      <a:spcPts val="400"/>
                    </a:spcAft>
                    <a:buSzPct val="100000"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cs typeface="HP Simplified" pitchFamily="34" charset="0"/>
                    </a:rPr>
                    <a:t>partitions</a:t>
                  </a:r>
                </a:p>
              </p:txBody>
            </p:sp>
          </p:grpSp>
          <p:grpSp>
            <p:nvGrpSpPr>
              <p:cNvPr id="42" name="Group 119"/>
              <p:cNvGrpSpPr/>
              <p:nvPr/>
            </p:nvGrpSpPr>
            <p:grpSpPr>
              <a:xfrm>
                <a:off x="1385092" y="3195165"/>
                <a:ext cx="650842" cy="564777"/>
                <a:chOff x="586286" y="3191432"/>
                <a:chExt cx="650842" cy="564777"/>
              </a:xfrm>
            </p:grpSpPr>
            <p:sp>
              <p:nvSpPr>
                <p:cNvPr id="43" name="Can 120"/>
                <p:cNvSpPr/>
                <p:nvPr/>
              </p:nvSpPr>
              <p:spPr bwMode="gray">
                <a:xfrm>
                  <a:off x="586286" y="3191432"/>
                  <a:ext cx="650842" cy="564777"/>
                </a:xfrm>
                <a:prstGeom prst="ca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121"/>
                <p:cNvSpPr/>
                <p:nvPr/>
              </p:nvSpPr>
              <p:spPr bwMode="gray">
                <a:xfrm>
                  <a:off x="63496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122"/>
                <p:cNvSpPr/>
                <p:nvPr/>
              </p:nvSpPr>
              <p:spPr bwMode="gray">
                <a:xfrm>
                  <a:off x="63496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123"/>
                <p:cNvSpPr/>
                <p:nvPr/>
              </p:nvSpPr>
              <p:spPr bwMode="gray">
                <a:xfrm>
                  <a:off x="961240" y="3368746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124"/>
                <p:cNvSpPr/>
                <p:nvPr/>
              </p:nvSpPr>
              <p:spPr bwMode="gray">
                <a:xfrm>
                  <a:off x="961240" y="3595381"/>
                  <a:ext cx="229180" cy="11376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8" name="TextBox 131"/>
          <p:cNvSpPr txBox="1"/>
          <p:nvPr/>
        </p:nvSpPr>
        <p:spPr bwMode="gray">
          <a:xfrm>
            <a:off x="8841077" y="9413618"/>
            <a:ext cx="1562025" cy="326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defTabSz="429895">
              <a:spcAft>
                <a:spcPts val="400"/>
              </a:spcAft>
              <a:buSzPct val="100000"/>
            </a:pPr>
            <a:r>
              <a:rPr 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HP Simplified" pitchFamily="34" charset="0"/>
              </a:rPr>
              <a:t>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26590" y="2680335"/>
            <a:ext cx="19519265" cy="2384425"/>
          </a:xfrm>
        </p:spPr>
        <p:txBody>
          <a:bodyPr>
            <a:normAutofit/>
          </a:bodyPr>
          <a:lstStyle/>
          <a:p>
            <a:pPr marL="1778000" lvl="2" indent="0">
              <a:buNone/>
            </a:pPr>
            <a:r>
              <a:rPr lang="en-US" sz="4000" b="0" dirty="0" smtClean="0">
                <a:solidFill>
                  <a:schemeClr val="tx1"/>
                </a:solidFill>
              </a:rPr>
              <a:t>Partitions can be replicated across zones and regions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Swift Commands</a:t>
            </a:r>
            <a:endParaRPr kumimoji="1" lang="zh-CN" altLang="en-US" dirty="0" err="1" smtClean="0"/>
          </a:p>
        </p:txBody>
      </p:sp>
      <p:sp>
        <p:nvSpPr>
          <p:cNvPr id="3" name="文本框 2"/>
          <p:cNvSpPr txBox="1"/>
          <p:nvPr/>
        </p:nvSpPr>
        <p:spPr>
          <a:xfrm>
            <a:off x="1376680" y="2611755"/>
            <a:ext cx="22372955" cy="68389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Commands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：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swift capabilities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: 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List cluster capabilities.</a:t>
            </a: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swift delete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: Delete a container or objects within a container.</a:t>
            </a:r>
            <a:endParaRPr lang="zh-CN" altLang="en-US" sz="40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swift download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: Download objects from containers.</a:t>
            </a: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swift list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: Lists the containers for the account or the objects for a container.</a:t>
            </a:r>
          </a:p>
          <a:p>
            <a:pPr marL="685800" marR="0" indent="-68580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swift </a:t>
            </a:r>
            <a:r>
              <a:rPr kumimoji="1" lang="en-US" altLang="zh-CN" dirty="0" err="1" smtClean="0">
                <a:sym typeface="Helvetica Neue"/>
              </a:rPr>
              <a:t>stat [container] [object]</a:t>
            </a:r>
            <a:endParaRPr kumimoji="1" lang="en-US" altLang="zh-CN" dirty="0" err="1" smtClean="0"/>
          </a:p>
        </p:txBody>
      </p:sp>
      <p:sp>
        <p:nvSpPr>
          <p:cNvPr id="3" name="文本框 2"/>
          <p:cNvSpPr txBox="1"/>
          <p:nvPr/>
        </p:nvSpPr>
        <p:spPr>
          <a:xfrm>
            <a:off x="1027430" y="5528310"/>
            <a:ext cx="11870055" cy="43249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$ swift stat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Account: AUTH_7b5970fbe7724bf9b74c245e77c03bcg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Containers: 2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Objects: 3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Bytes: 268826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Accept-Ranges: bytes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X-Timestamp: 1392683866.17952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Content-Type: text/plain; charset=utf-8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735685" y="5528310"/>
            <a:ext cx="9280525" cy="6964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 b="1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$ swift stat CONTAINER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Account: AUTH_7b5970fbe7724bf9b74c245e77c03bcg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Container: storage1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Objects: 2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Bytes: 240221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Read ACL: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Write ACL: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Sync To: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Sync Key: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Accept-Ranges: bytes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X-Timestamp: 1392683866.20180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Content-Type: text/plain; charset=utf-8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7430" y="3323590"/>
            <a:ext cx="20125690" cy="772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en-US" altLang="zh-CN" sz="40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Displays information for the account, container, or object.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ym typeface="Helvetica Neue"/>
              </a:rPr>
              <a:t>swift post [container] [object]</a:t>
            </a:r>
            <a:endParaRPr kumimoji="1" lang="zh-CN" altLang="en-US" dirty="0" err="1" smtClean="0"/>
          </a:p>
        </p:txBody>
      </p:sp>
      <p:sp>
        <p:nvSpPr>
          <p:cNvPr id="3" name="文本框 2"/>
          <p:cNvSpPr txBox="1"/>
          <p:nvPr/>
        </p:nvSpPr>
        <p:spPr>
          <a:xfrm>
            <a:off x="1304925" y="11285220"/>
            <a:ext cx="11870055" cy="19786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$ swift post -r 'testuser'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$ swift post -r '.r:*'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0800" y="3337243"/>
            <a:ext cx="20551140" cy="727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en-US" altLang="zh-CN" sz="36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Updates meta information for the account, container, or object; creates containers if not present.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18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Optional arguments</a:t>
            </a:r>
            <a:r>
              <a:rPr lang="en-US" altLang="zh-CN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:</a:t>
            </a:r>
            <a:endParaRPr lang="zh-CN" altLang="en-US" sz="24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-r, --read-acl &lt;acl&gt;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   Read ACL for containers. Quick summary of ACL syntax: .r:*, .r:-.example.com, .r:www.example.com, account1, account2:user2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-w, --write-acl &lt;acl&gt;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   Write ACL for containers. Quick summary of ACL syntax: account1 account2:user2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-t, --sync-to &lt;sync-to&gt;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   Sync To for containers, for multi-cluster replication.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-k, --sync-key &lt;sync-key&gt;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   Sync Key for containers, for multi-cluster replication.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-m, --meta &lt;name:value&gt;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   Sets a meta data item. This option may be repeated. Example: -m Color:Blue -m Size:Large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-H, --header &lt;header:value&gt;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   Adds a customized request header. This option may be repeated. Example -H “content-type:text/plain” -H “Content-Length: 4000</a:t>
            </a:r>
            <a:r>
              <a:rPr lang="zh-CN" altLang="en-US" sz="32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”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18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swift upload</a:t>
            </a:r>
            <a:r>
              <a:rPr kumimoji="1" lang="en-US" altLang="zh-CN" dirty="0" err="1" smtClean="0">
                <a:sym typeface="Helvetica Neue"/>
              </a:rPr>
              <a:t> [container] [object]</a:t>
            </a:r>
            <a:endParaRPr kumimoji="1" lang="en-US" altLang="zh-CN" dirty="0" err="1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27430" y="4916171"/>
            <a:ext cx="21963380" cy="51511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32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Swift has a limit on the size of a single uploaded object; by default this is 5GB. 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32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However, the download size of a single object is virtually unlimited with the concept of segmentation.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32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3200" b="1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$ swift upload test_container -S 1073741824 large_file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32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32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This would split the large_file into 1G segments and begin uploading those segments in parallel. 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32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en-US" altLang="zh-CN" sz="3200" b="1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$ </a:t>
            </a:r>
            <a:r>
              <a:rPr lang="zh-CN" altLang="en-US" sz="3200" b="1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swift download test_container large_file</a:t>
            </a: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7430" y="3291205"/>
            <a:ext cx="20125690" cy="772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40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Uploads specified files and directories to the given container.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swift </a:t>
            </a:r>
            <a:r>
              <a:rPr kumimoji="1" lang="en-US" altLang="zh-CN" dirty="0" err="1" smtClean="0">
                <a:sym typeface="Helvetica Neue"/>
              </a:rPr>
              <a:t>tempurl</a:t>
            </a:r>
            <a:endParaRPr kumimoji="1" lang="en-US" altLang="zh-CN" dirty="0" err="1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27430" y="4204018"/>
            <a:ext cx="21963380" cy="7567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Optional arguments</a:t>
            </a:r>
            <a:r>
              <a:rPr lang="en-US" altLang="zh-CN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: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28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&lt;method&gt;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An HTTP method to allow for this temporary URL. Usually  </a:t>
            </a:r>
            <a:r>
              <a:rPr lang="en-US" altLang="zh-CN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'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GET</a:t>
            </a:r>
            <a:r>
              <a:rPr lang="en-US" altLang="zh-CN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'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or  </a:t>
            </a:r>
            <a:r>
              <a:rPr lang="en-US" altLang="zh-CN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'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PUT</a:t>
            </a:r>
            <a:r>
              <a:rPr lang="en-US" altLang="zh-CN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'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.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28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&lt;seconds&gt;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The amount of time in seconds the temporary URL will be valid for; or, if --absolute is passed, the Unix timestamp when the temporary URL will expire.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28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&lt;path&gt;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The full path to the Swift object. Example: /v1/AUTH_account/c/o.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lang="zh-CN" altLang="en-US" sz="2800">
              <a:ln>
                <a:noFill/>
              </a:ln>
              <a:solidFill>
                <a:srgbClr val="000000"/>
              </a:solidFill>
              <a:uFillTx/>
              <a:latin typeface="微软雅黑" charset="0"/>
              <a:ea typeface="微软雅黑" charset="0"/>
              <a:sym typeface="Helvetica Neue"/>
            </a:endParaRP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&lt;key&gt;</a:t>
            </a:r>
          </a:p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The secret temporary URL key set on the Swift cluster. To set a key, run ‘swift post -m “Temp-URL-Key:b3968d0207b54ece87cccc06515a89d4”’</a:t>
            </a: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7430" y="3132455"/>
            <a:ext cx="20125690" cy="772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lang="zh-CN" altLang="en-US" sz="40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Generates a temporary URL for a Swift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kumimoji="1" lang="en-US" altLang="zh-CN" sz="8000" dirty="0">
                <a:solidFill>
                  <a:srgbClr val="06B76E"/>
                </a:solidFill>
              </a:rPr>
              <a:t>Cinder</a:t>
            </a:r>
          </a:p>
        </p:txBody>
      </p:sp>
      <p:sp>
        <p:nvSpPr>
          <p:cNvPr id="33" name="Shape 33"/>
          <p:cNvSpPr/>
          <p:nvPr/>
        </p:nvSpPr>
        <p:spPr>
          <a:xfrm rot="16200000">
            <a:off x="17537963" y="6488211"/>
            <a:ext cx="11287542" cy="2260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15000">
                <a:solidFill>
                  <a:srgbClr val="0251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0">
                <a:solidFill>
                  <a:srgbClr val="02519A"/>
                </a:solidFill>
              </a:rPr>
              <a:t>EASYSTACK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Ceph VS Swift</a:t>
            </a:r>
            <a:endParaRPr kumimoji="1" lang="en-US" altLang="zh-CN" dirty="0"/>
          </a:p>
        </p:txBody>
      </p:sp>
      <p:pic>
        <p:nvPicPr>
          <p:cNvPr id="52" name="Picture 8" descr="stor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95" y="3672840"/>
            <a:ext cx="3180080" cy="2431415"/>
          </a:xfrm>
          <a:prstGeom prst="rect">
            <a:avLst/>
          </a:prstGeom>
          <a:ln>
            <a:noFill/>
          </a:ln>
        </p:spPr>
      </p:pic>
      <p:grpSp>
        <p:nvGrpSpPr>
          <p:cNvPr id="53" name="Group 10"/>
          <p:cNvGrpSpPr/>
          <p:nvPr/>
        </p:nvGrpSpPr>
        <p:grpSpPr>
          <a:xfrm>
            <a:off x="10691495" y="3672840"/>
            <a:ext cx="2573655" cy="2483485"/>
            <a:chOff x="4018990" y="2119469"/>
            <a:chExt cx="1320148" cy="1320148"/>
          </a:xfrm>
        </p:grpSpPr>
        <p:pic>
          <p:nvPicPr>
            <p:cNvPr id="54" name="Picture 6" descr="block_storag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990" y="2119469"/>
              <a:ext cx="1320148" cy="1320148"/>
            </a:xfrm>
            <a:prstGeom prst="rect">
              <a:avLst/>
            </a:prstGeom>
            <a:ln>
              <a:noFill/>
            </a:ln>
          </p:spPr>
        </p:pic>
        <p:sp>
          <p:nvSpPr>
            <p:cNvPr id="55" name="Oval 9"/>
            <p:cNvSpPr/>
            <p:nvPr/>
          </p:nvSpPr>
          <p:spPr>
            <a:xfrm flipH="1">
              <a:off x="4431748" y="2545595"/>
              <a:ext cx="494632" cy="494632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56" name="Picture 7" descr="fold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40" y="3672840"/>
            <a:ext cx="3380105" cy="2498090"/>
          </a:xfrm>
          <a:prstGeom prst="rect">
            <a:avLst/>
          </a:prstGeom>
          <a:ln>
            <a:noFill/>
          </a:ln>
        </p:spPr>
      </p:pic>
      <p:sp>
        <p:nvSpPr>
          <p:cNvPr id="57" name="TextBox 13"/>
          <p:cNvSpPr txBox="1"/>
          <p:nvPr/>
        </p:nvSpPr>
        <p:spPr>
          <a:xfrm>
            <a:off x="16906240" y="7415530"/>
            <a:ext cx="387604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333E42"/>
                </a:solidFill>
                <a:latin typeface="微软雅黑" charset="0"/>
                <a:ea typeface="微软雅黑" charset="0"/>
              </a:rPr>
              <a:t>FILE SYSTEM</a:t>
            </a:r>
          </a:p>
        </p:txBody>
      </p:sp>
      <p:sp>
        <p:nvSpPr>
          <p:cNvPr id="58" name="TextBox 12"/>
          <p:cNvSpPr txBox="1"/>
          <p:nvPr/>
        </p:nvSpPr>
        <p:spPr>
          <a:xfrm>
            <a:off x="9864725" y="7415530"/>
            <a:ext cx="45275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333E42"/>
                </a:solidFill>
                <a:latin typeface="微软雅黑" charset="0"/>
                <a:ea typeface="微软雅黑" charset="0"/>
              </a:rPr>
              <a:t>BLOCK STORAGE</a:t>
            </a:r>
          </a:p>
        </p:txBody>
      </p:sp>
      <p:sp>
        <p:nvSpPr>
          <p:cNvPr id="59" name="TextBox 14"/>
          <p:cNvSpPr txBox="1"/>
          <p:nvPr/>
        </p:nvSpPr>
        <p:spPr>
          <a:xfrm>
            <a:off x="3194685" y="7415530"/>
            <a:ext cx="45275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333E42"/>
                </a:solidFill>
                <a:latin typeface="微软雅黑" charset="0"/>
                <a:ea typeface="微软雅黑" charset="0"/>
              </a:rPr>
              <a:t>OBJECT STORAGE</a:t>
            </a:r>
            <a:endParaRPr lang="en-US" sz="2800" dirty="0">
              <a:solidFill>
                <a:srgbClr val="333E4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3933825" y="9575165"/>
            <a:ext cx="317627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Keystone</a:t>
            </a:r>
          </a:p>
        </p:txBody>
      </p:sp>
      <p:sp>
        <p:nvSpPr>
          <p:cNvPr id="61" name="Rectangle 22"/>
          <p:cNvSpPr/>
          <p:nvPr/>
        </p:nvSpPr>
        <p:spPr>
          <a:xfrm>
            <a:off x="3934460" y="10123805"/>
            <a:ext cx="317881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Geo-Replication</a:t>
            </a:r>
          </a:p>
        </p:txBody>
      </p:sp>
      <p:sp>
        <p:nvSpPr>
          <p:cNvPr id="62" name="Rectangle 23"/>
          <p:cNvSpPr/>
          <p:nvPr/>
        </p:nvSpPr>
        <p:spPr>
          <a:xfrm>
            <a:off x="3943350" y="1067244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Native API</a:t>
            </a:r>
          </a:p>
        </p:txBody>
      </p:sp>
      <p:sp>
        <p:nvSpPr>
          <p:cNvPr id="63" name="Rectangle 30"/>
          <p:cNvSpPr/>
          <p:nvPr/>
        </p:nvSpPr>
        <p:spPr>
          <a:xfrm>
            <a:off x="3934460" y="9026525"/>
            <a:ext cx="318833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Multi-tenant</a:t>
            </a:r>
          </a:p>
        </p:txBody>
      </p:sp>
      <p:sp>
        <p:nvSpPr>
          <p:cNvPr id="64" name="Rectangle 31"/>
          <p:cNvSpPr/>
          <p:nvPr/>
        </p:nvSpPr>
        <p:spPr>
          <a:xfrm>
            <a:off x="3939540" y="847788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S3 &amp; Swift</a:t>
            </a:r>
          </a:p>
        </p:txBody>
      </p:sp>
      <p:sp>
        <p:nvSpPr>
          <p:cNvPr id="65" name="Rectangle 19"/>
          <p:cNvSpPr/>
          <p:nvPr/>
        </p:nvSpPr>
        <p:spPr>
          <a:xfrm>
            <a:off x="10685780" y="9575165"/>
            <a:ext cx="317627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OpenStack</a:t>
            </a:r>
          </a:p>
        </p:txBody>
      </p:sp>
      <p:sp>
        <p:nvSpPr>
          <p:cNvPr id="66" name="Rectangle 22"/>
          <p:cNvSpPr/>
          <p:nvPr/>
        </p:nvSpPr>
        <p:spPr>
          <a:xfrm>
            <a:off x="10685145" y="10123805"/>
            <a:ext cx="318516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Linux Kernel</a:t>
            </a:r>
          </a:p>
        </p:txBody>
      </p:sp>
      <p:sp>
        <p:nvSpPr>
          <p:cNvPr id="67" name="Rectangle 23"/>
          <p:cNvSpPr/>
          <p:nvPr/>
        </p:nvSpPr>
        <p:spPr>
          <a:xfrm>
            <a:off x="10695305" y="1067244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ISCSI</a:t>
            </a:r>
          </a:p>
        </p:txBody>
      </p:sp>
      <p:sp>
        <p:nvSpPr>
          <p:cNvPr id="68" name="Rectangle 30"/>
          <p:cNvSpPr/>
          <p:nvPr/>
        </p:nvSpPr>
        <p:spPr>
          <a:xfrm>
            <a:off x="10686415" y="9026525"/>
            <a:ext cx="318833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Clones</a:t>
            </a:r>
          </a:p>
        </p:txBody>
      </p:sp>
      <p:sp>
        <p:nvSpPr>
          <p:cNvPr id="69" name="Rectangle 31"/>
          <p:cNvSpPr/>
          <p:nvPr/>
        </p:nvSpPr>
        <p:spPr>
          <a:xfrm>
            <a:off x="10692130" y="8477885"/>
            <a:ext cx="317563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Shotsnap</a:t>
            </a:r>
          </a:p>
        </p:txBody>
      </p:sp>
      <p:sp>
        <p:nvSpPr>
          <p:cNvPr id="75" name="Rectangle 19"/>
          <p:cNvSpPr/>
          <p:nvPr/>
        </p:nvSpPr>
        <p:spPr>
          <a:xfrm>
            <a:off x="17111980" y="9575165"/>
            <a:ext cx="317627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CIFS/NFS</a:t>
            </a:r>
          </a:p>
        </p:txBody>
      </p:sp>
      <p:sp>
        <p:nvSpPr>
          <p:cNvPr id="76" name="Rectangle 22"/>
          <p:cNvSpPr/>
          <p:nvPr/>
        </p:nvSpPr>
        <p:spPr>
          <a:xfrm>
            <a:off x="17111980" y="10123805"/>
            <a:ext cx="316992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HDFS</a:t>
            </a:r>
          </a:p>
        </p:txBody>
      </p:sp>
      <p:sp>
        <p:nvSpPr>
          <p:cNvPr id="77" name="Rectangle 23"/>
          <p:cNvSpPr/>
          <p:nvPr/>
        </p:nvSpPr>
        <p:spPr>
          <a:xfrm>
            <a:off x="17121505" y="10672445"/>
            <a:ext cx="3168650" cy="150368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  <a:sym typeface="+mn-ea"/>
              </a:rPr>
              <a:t>Distributed Metadata</a:t>
            </a:r>
            <a:endParaRPr lang="en-US" sz="2800" dirty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endParaRPr lang="en-US" sz="2800" dirty="0" smtClean="0">
              <a:solidFill>
                <a:srgbClr val="FFFFFF"/>
              </a:solidFill>
              <a:latin typeface="微软雅黑" charset="0"/>
              <a:ea typeface="微软雅黑" charset="0"/>
              <a:cs typeface="Franklin Gothic Book"/>
            </a:endParaRPr>
          </a:p>
        </p:txBody>
      </p:sp>
      <p:sp>
        <p:nvSpPr>
          <p:cNvPr id="78" name="Rectangle 30"/>
          <p:cNvSpPr/>
          <p:nvPr/>
        </p:nvSpPr>
        <p:spPr>
          <a:xfrm>
            <a:off x="17113885" y="902652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Linux Kernel</a:t>
            </a:r>
          </a:p>
        </p:txBody>
      </p:sp>
      <p:sp>
        <p:nvSpPr>
          <p:cNvPr id="79" name="Rectangle 31"/>
          <p:cNvSpPr/>
          <p:nvPr/>
        </p:nvSpPr>
        <p:spPr>
          <a:xfrm>
            <a:off x="17117695" y="847788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Posix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977265" y="2436813"/>
            <a:ext cx="2578100" cy="1036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61060" y="2387918"/>
            <a:ext cx="233362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CEPH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Ceph VS Swift</a:t>
            </a:r>
            <a:endParaRPr kumimoji="1" lang="en-US" altLang="zh-CN" dirty="0"/>
          </a:p>
        </p:txBody>
      </p:sp>
      <p:sp>
        <p:nvSpPr>
          <p:cNvPr id="2" name="Rectangle 5"/>
          <p:cNvSpPr/>
          <p:nvPr/>
        </p:nvSpPr>
        <p:spPr>
          <a:xfrm>
            <a:off x="2177415" y="2609850"/>
            <a:ext cx="18458180" cy="30829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white"/>
                </a:solidFill>
                <a:latin typeface="微软雅黑" charset="0"/>
                <a:ea typeface="微软雅黑" charset="0"/>
              </a:rPr>
              <a:t>OPENSTACK</a:t>
            </a:r>
            <a:endParaRPr lang="en-US" sz="3600" b="1" dirty="0">
              <a:solidFill>
                <a:prstClr val="whit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2509520" y="3865880"/>
            <a:ext cx="411861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KEYSTONE API</a:t>
            </a:r>
          </a:p>
        </p:txBody>
      </p:sp>
      <p:sp>
        <p:nvSpPr>
          <p:cNvPr id="5" name="Rectangle 7"/>
          <p:cNvSpPr/>
          <p:nvPr/>
        </p:nvSpPr>
        <p:spPr>
          <a:xfrm>
            <a:off x="6903085" y="3865880"/>
            <a:ext cx="411861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SWIFT API</a:t>
            </a:r>
          </a:p>
        </p:txBody>
      </p:sp>
      <p:sp>
        <p:nvSpPr>
          <p:cNvPr id="6" name="Rectangle 8"/>
          <p:cNvSpPr/>
          <p:nvPr/>
        </p:nvSpPr>
        <p:spPr>
          <a:xfrm>
            <a:off x="11389995" y="3865880"/>
            <a:ext cx="411861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CINDER API</a:t>
            </a:r>
          </a:p>
        </p:txBody>
      </p:sp>
      <p:sp>
        <p:nvSpPr>
          <p:cNvPr id="28" name="Rectangle 9"/>
          <p:cNvSpPr/>
          <p:nvPr/>
        </p:nvSpPr>
        <p:spPr>
          <a:xfrm>
            <a:off x="15924530" y="3865880"/>
            <a:ext cx="198247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GLANCE API</a:t>
            </a:r>
          </a:p>
        </p:txBody>
      </p:sp>
      <p:sp>
        <p:nvSpPr>
          <p:cNvPr id="29" name="Rectangle 10"/>
          <p:cNvSpPr/>
          <p:nvPr/>
        </p:nvSpPr>
        <p:spPr>
          <a:xfrm>
            <a:off x="18259425" y="3865880"/>
            <a:ext cx="198247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NOVA</a:t>
            </a:r>
          </a:p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API</a:t>
            </a:r>
          </a:p>
        </p:txBody>
      </p:sp>
      <p:sp>
        <p:nvSpPr>
          <p:cNvPr id="30" name="Rectangle 11"/>
          <p:cNvSpPr/>
          <p:nvPr/>
        </p:nvSpPr>
        <p:spPr>
          <a:xfrm>
            <a:off x="2943860" y="8945880"/>
            <a:ext cx="17298035" cy="38023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1" name="Rectangle 12"/>
          <p:cNvSpPr/>
          <p:nvPr/>
        </p:nvSpPr>
        <p:spPr>
          <a:xfrm>
            <a:off x="4151630" y="7492365"/>
            <a:ext cx="6107430" cy="14535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CEPH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 OBJECT GATEWAY</a:t>
            </a:r>
          </a:p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(</a:t>
            </a: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RGW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)</a:t>
            </a:r>
            <a:endParaRPr lang="en-US" sz="2800" b="1" dirty="0">
              <a:solidFill>
                <a:srgbClr val="37424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Rectangle 13"/>
          <p:cNvSpPr/>
          <p:nvPr/>
        </p:nvSpPr>
        <p:spPr>
          <a:xfrm>
            <a:off x="13208000" y="7607300"/>
            <a:ext cx="6429375" cy="1338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CEPH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 BLOCK DEVICE</a:t>
            </a:r>
          </a:p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(</a:t>
            </a: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RBD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) </a:t>
            </a:r>
            <a:endParaRPr lang="en-US" sz="2800" b="1" dirty="0">
              <a:solidFill>
                <a:srgbClr val="37424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Rectangle 28"/>
          <p:cNvSpPr/>
          <p:nvPr/>
        </p:nvSpPr>
        <p:spPr>
          <a:xfrm>
            <a:off x="3199130" y="8945880"/>
            <a:ext cx="17298035" cy="160655"/>
          </a:xfrm>
          <a:prstGeom prst="rect">
            <a:avLst/>
          </a:prstGeom>
          <a:solidFill>
            <a:srgbClr val="33747D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4" name="Rectangle 23"/>
          <p:cNvSpPr/>
          <p:nvPr/>
        </p:nvSpPr>
        <p:spPr>
          <a:xfrm>
            <a:off x="4850130" y="9909810"/>
            <a:ext cx="465391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Volumes</a:t>
            </a:r>
            <a:endParaRPr lang="en-US" sz="2800" dirty="0">
              <a:solidFill>
                <a:srgbClr val="FFFFFF"/>
              </a:solidFill>
              <a:latin typeface="微软雅黑" charset="0"/>
              <a:ea typeface="微软雅黑" charset="0"/>
              <a:cs typeface="Franklin Gothic Book"/>
            </a:endParaRPr>
          </a:p>
        </p:txBody>
      </p:sp>
      <p:sp>
        <p:nvSpPr>
          <p:cNvPr id="35" name="Rectangle 25"/>
          <p:cNvSpPr/>
          <p:nvPr/>
        </p:nvSpPr>
        <p:spPr>
          <a:xfrm>
            <a:off x="14565630" y="9909810"/>
            <a:ext cx="465391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Ephemeral</a:t>
            </a:r>
          </a:p>
        </p:txBody>
      </p:sp>
      <p:sp>
        <p:nvSpPr>
          <p:cNvPr id="36" name="Rectangle 26"/>
          <p:cNvSpPr/>
          <p:nvPr/>
        </p:nvSpPr>
        <p:spPr>
          <a:xfrm>
            <a:off x="4850130" y="11556365"/>
            <a:ext cx="4653915" cy="5499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Copy-on-Write</a:t>
            </a:r>
            <a:r>
              <a:rPr lang="en-US" sz="18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 </a:t>
            </a:r>
            <a:endParaRPr lang="en-US" sz="1800" dirty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sp>
        <p:nvSpPr>
          <p:cNvPr id="37" name="Rectangle 27"/>
          <p:cNvSpPr/>
          <p:nvPr/>
        </p:nvSpPr>
        <p:spPr>
          <a:xfrm>
            <a:off x="14565630" y="11556365"/>
            <a:ext cx="465391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Snapshots</a:t>
            </a:r>
          </a:p>
        </p:txBody>
      </p:sp>
      <p:cxnSp>
        <p:nvCxnSpPr>
          <p:cNvPr id="38" name="Straight Connector 19"/>
          <p:cNvCxnSpPr/>
          <p:nvPr/>
        </p:nvCxnSpPr>
        <p:spPr>
          <a:xfrm>
            <a:off x="5577205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9"/>
          <p:cNvCxnSpPr/>
          <p:nvPr/>
        </p:nvCxnSpPr>
        <p:spPr>
          <a:xfrm>
            <a:off x="8914130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9"/>
          <p:cNvCxnSpPr/>
          <p:nvPr/>
        </p:nvCxnSpPr>
        <p:spPr>
          <a:xfrm>
            <a:off x="14220190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9"/>
          <p:cNvCxnSpPr/>
          <p:nvPr/>
        </p:nvCxnSpPr>
        <p:spPr>
          <a:xfrm>
            <a:off x="16892270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9"/>
          <p:cNvCxnSpPr/>
          <p:nvPr/>
        </p:nvCxnSpPr>
        <p:spPr>
          <a:xfrm>
            <a:off x="19225895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ym typeface="+mn-ea"/>
              </a:rPr>
              <a:t>Ceph VS Swift</a:t>
            </a:r>
            <a:endParaRPr kumimoji="1" lang="en-US" altLang="zh-CN" dirty="0" err="1" smtClean="0"/>
          </a:p>
        </p:txBody>
      </p:sp>
      <p:sp>
        <p:nvSpPr>
          <p:cNvPr id="4" name="文本框 3"/>
          <p:cNvSpPr txBox="1"/>
          <p:nvPr/>
        </p:nvSpPr>
        <p:spPr>
          <a:xfrm>
            <a:off x="910590" y="3067050"/>
            <a:ext cx="13422630" cy="3965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Swift API + Ceph: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1. Ceph has less bottlenecks.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2. Ceph provides object and block storage.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30" y="1924050"/>
            <a:ext cx="8385175" cy="11713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4245" y="8535988"/>
            <a:ext cx="11293475" cy="1679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How:</a:t>
            </a:r>
          </a:p>
          <a:p>
            <a:pPr marL="0" marR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Install swift-api in controller node.</a:t>
            </a:r>
          </a:p>
        </p:txBody>
      </p:sp>
      <p:graphicFrame>
        <p:nvGraphicFramePr>
          <p:cNvPr id="19" name="Group 3"/>
          <p:cNvGraphicFramePr>
            <a:graphicFrameLocks noGrp="1"/>
          </p:cNvGraphicFramePr>
          <p:nvPr/>
        </p:nvGraphicFramePr>
        <p:xfrm>
          <a:off x="944245" y="11188065"/>
          <a:ext cx="13698855" cy="1076960"/>
        </p:xfrm>
        <a:graphic>
          <a:graphicData uri="http://schemas.openxmlformats.org/drawingml/2006/table">
            <a:tbl>
              <a:tblPr/>
              <a:tblGrid>
                <a:gridCol w="13698855"/>
              </a:tblGrid>
              <a:tr h="1076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2B3B5"/>
                        </a:buClr>
                        <a:buSzPct val="75000"/>
                        <a:buFontTx/>
                        <a:buNone/>
                        <a:defRPr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N</a:t>
                      </a: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</a:rPr>
                        <a:t>OTICE: </a:t>
                      </a:r>
                      <a:r>
                        <a:rPr kumimoji="0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</a:rPr>
                        <a:t>S3- and Swift-compliant APIs</a:t>
                      </a:r>
                      <a:endParaRPr kumimoji="0" 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</a:endParaRPr>
                    </a:p>
                  </a:txBody>
                  <a:tcPr marL="121920" marR="121920" marT="91440" marB="914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1879598" y="3534833"/>
            <a:ext cx="21500905" cy="9874251"/>
          </a:xfrm>
          <a:prstGeom prst="rect">
            <a:avLst/>
          </a:prstGeom>
        </p:spPr>
        <p:txBody>
          <a:bodyPr/>
          <a:lstStyle/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kumimoji="1" lang="en-US" altLang="zh-CN" sz="8000" dirty="0">
                <a:solidFill>
                  <a:srgbClr val="06B76E"/>
                </a:solidFill>
                <a:sym typeface="+mn-ea"/>
              </a:rPr>
              <a:t>Ceph</a:t>
            </a: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lang="en-US" sz="6000" dirty="0">
              <a:solidFill>
                <a:srgbClr val="FFFFFF"/>
              </a:solidFill>
            </a:endParaRPr>
          </a:p>
          <a:p>
            <a:pPr marL="0" lvl="0" indent="0" defTabSz="577850">
              <a:lnSpc>
                <a:spcPct val="12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4900" dirty="0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 rot="16200000">
            <a:off x="17537963" y="6488211"/>
            <a:ext cx="11287542" cy="2260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15000">
                <a:solidFill>
                  <a:srgbClr val="0251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0">
                <a:solidFill>
                  <a:srgbClr val="02519A"/>
                </a:solidFill>
              </a:rPr>
              <a:t>EASYSTACK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altLang="zh-CN" dirty="0"/>
              <a:t>Ceph Overview</a:t>
            </a:r>
          </a:p>
        </p:txBody>
      </p:sp>
      <p:pic>
        <p:nvPicPr>
          <p:cNvPr id="52" name="Picture 8" descr="stor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95" y="3672840"/>
            <a:ext cx="3180080" cy="2431415"/>
          </a:xfrm>
          <a:prstGeom prst="rect">
            <a:avLst/>
          </a:prstGeom>
          <a:ln>
            <a:noFill/>
          </a:ln>
        </p:spPr>
      </p:pic>
      <p:grpSp>
        <p:nvGrpSpPr>
          <p:cNvPr id="53" name="Group 10"/>
          <p:cNvGrpSpPr/>
          <p:nvPr/>
        </p:nvGrpSpPr>
        <p:grpSpPr>
          <a:xfrm>
            <a:off x="10691495" y="3672840"/>
            <a:ext cx="2573655" cy="2483485"/>
            <a:chOff x="4018990" y="2119469"/>
            <a:chExt cx="1320148" cy="1320148"/>
          </a:xfrm>
        </p:grpSpPr>
        <p:pic>
          <p:nvPicPr>
            <p:cNvPr id="54" name="Picture 6" descr="block_storag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990" y="2119469"/>
              <a:ext cx="1320148" cy="1320148"/>
            </a:xfrm>
            <a:prstGeom prst="rect">
              <a:avLst/>
            </a:prstGeom>
            <a:ln>
              <a:noFill/>
            </a:ln>
          </p:spPr>
        </p:pic>
        <p:sp>
          <p:nvSpPr>
            <p:cNvPr id="55" name="Oval 9"/>
            <p:cNvSpPr/>
            <p:nvPr/>
          </p:nvSpPr>
          <p:spPr>
            <a:xfrm flipH="1">
              <a:off x="4431748" y="2545595"/>
              <a:ext cx="494632" cy="494632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56" name="Picture 7" descr="fold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40" y="3672840"/>
            <a:ext cx="3380105" cy="2498090"/>
          </a:xfrm>
          <a:prstGeom prst="rect">
            <a:avLst/>
          </a:prstGeom>
          <a:ln>
            <a:noFill/>
          </a:ln>
        </p:spPr>
      </p:pic>
      <p:sp>
        <p:nvSpPr>
          <p:cNvPr id="57" name="TextBox 13"/>
          <p:cNvSpPr txBox="1"/>
          <p:nvPr/>
        </p:nvSpPr>
        <p:spPr>
          <a:xfrm>
            <a:off x="16906240" y="7415530"/>
            <a:ext cx="387604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333E42"/>
                </a:solidFill>
                <a:latin typeface="微软雅黑" charset="0"/>
                <a:ea typeface="微软雅黑" charset="0"/>
              </a:rPr>
              <a:t>FILE SYSTEM</a:t>
            </a:r>
          </a:p>
        </p:txBody>
      </p:sp>
      <p:sp>
        <p:nvSpPr>
          <p:cNvPr id="58" name="TextBox 12"/>
          <p:cNvSpPr txBox="1"/>
          <p:nvPr/>
        </p:nvSpPr>
        <p:spPr>
          <a:xfrm>
            <a:off x="9864725" y="7415530"/>
            <a:ext cx="45275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333E42"/>
                </a:solidFill>
                <a:latin typeface="微软雅黑" charset="0"/>
                <a:ea typeface="微软雅黑" charset="0"/>
              </a:rPr>
              <a:t>BLOCK STORAGE</a:t>
            </a:r>
          </a:p>
        </p:txBody>
      </p:sp>
      <p:sp>
        <p:nvSpPr>
          <p:cNvPr id="59" name="TextBox 14"/>
          <p:cNvSpPr txBox="1"/>
          <p:nvPr/>
        </p:nvSpPr>
        <p:spPr>
          <a:xfrm>
            <a:off x="3194685" y="7415530"/>
            <a:ext cx="45275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333E42"/>
                </a:solidFill>
                <a:latin typeface="微软雅黑" charset="0"/>
                <a:ea typeface="微软雅黑" charset="0"/>
              </a:rPr>
              <a:t>OBJECT STORAGE</a:t>
            </a:r>
            <a:endParaRPr lang="en-US" sz="2800" dirty="0">
              <a:solidFill>
                <a:srgbClr val="333E4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3952875" y="9575165"/>
            <a:ext cx="315341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Keystone</a:t>
            </a:r>
          </a:p>
        </p:txBody>
      </p:sp>
      <p:sp>
        <p:nvSpPr>
          <p:cNvPr id="61" name="Rectangle 22"/>
          <p:cNvSpPr/>
          <p:nvPr/>
        </p:nvSpPr>
        <p:spPr>
          <a:xfrm>
            <a:off x="3950970" y="10123805"/>
            <a:ext cx="316039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Geo-Replication</a:t>
            </a:r>
          </a:p>
        </p:txBody>
      </p:sp>
      <p:sp>
        <p:nvSpPr>
          <p:cNvPr id="62" name="Rectangle 23"/>
          <p:cNvSpPr/>
          <p:nvPr/>
        </p:nvSpPr>
        <p:spPr>
          <a:xfrm>
            <a:off x="3943350" y="1067244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Native API</a:t>
            </a:r>
          </a:p>
        </p:txBody>
      </p:sp>
      <p:sp>
        <p:nvSpPr>
          <p:cNvPr id="63" name="Rectangle 30"/>
          <p:cNvSpPr/>
          <p:nvPr/>
        </p:nvSpPr>
        <p:spPr>
          <a:xfrm>
            <a:off x="3950970" y="9026525"/>
            <a:ext cx="316166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Multi-tenant</a:t>
            </a:r>
          </a:p>
        </p:txBody>
      </p:sp>
      <p:sp>
        <p:nvSpPr>
          <p:cNvPr id="64" name="Rectangle 31"/>
          <p:cNvSpPr/>
          <p:nvPr/>
        </p:nvSpPr>
        <p:spPr>
          <a:xfrm>
            <a:off x="3939540" y="847788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S3 &amp; Swift</a:t>
            </a:r>
          </a:p>
        </p:txBody>
      </p:sp>
      <p:sp>
        <p:nvSpPr>
          <p:cNvPr id="65" name="Rectangle 19"/>
          <p:cNvSpPr/>
          <p:nvPr/>
        </p:nvSpPr>
        <p:spPr>
          <a:xfrm>
            <a:off x="10704830" y="9575165"/>
            <a:ext cx="315912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OpenStack</a:t>
            </a:r>
          </a:p>
        </p:txBody>
      </p:sp>
      <p:sp>
        <p:nvSpPr>
          <p:cNvPr id="66" name="Rectangle 22"/>
          <p:cNvSpPr/>
          <p:nvPr/>
        </p:nvSpPr>
        <p:spPr>
          <a:xfrm>
            <a:off x="10701020" y="10123805"/>
            <a:ext cx="316103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Linux Kernel</a:t>
            </a:r>
          </a:p>
        </p:txBody>
      </p:sp>
      <p:sp>
        <p:nvSpPr>
          <p:cNvPr id="67" name="Rectangle 23"/>
          <p:cNvSpPr/>
          <p:nvPr/>
        </p:nvSpPr>
        <p:spPr>
          <a:xfrm>
            <a:off x="10695305" y="1067244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ISCSI</a:t>
            </a:r>
          </a:p>
        </p:txBody>
      </p:sp>
      <p:sp>
        <p:nvSpPr>
          <p:cNvPr id="68" name="Rectangle 30"/>
          <p:cNvSpPr/>
          <p:nvPr/>
        </p:nvSpPr>
        <p:spPr>
          <a:xfrm>
            <a:off x="10703560" y="9026525"/>
            <a:ext cx="315277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Clones</a:t>
            </a:r>
          </a:p>
        </p:txBody>
      </p:sp>
      <p:sp>
        <p:nvSpPr>
          <p:cNvPr id="69" name="Rectangle 31"/>
          <p:cNvSpPr/>
          <p:nvPr/>
        </p:nvSpPr>
        <p:spPr>
          <a:xfrm>
            <a:off x="10692765" y="8477885"/>
            <a:ext cx="316039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Shotsnap</a:t>
            </a:r>
          </a:p>
        </p:txBody>
      </p:sp>
      <p:sp>
        <p:nvSpPr>
          <p:cNvPr id="75" name="Rectangle 19"/>
          <p:cNvSpPr/>
          <p:nvPr/>
        </p:nvSpPr>
        <p:spPr>
          <a:xfrm>
            <a:off x="17111980" y="9575165"/>
            <a:ext cx="317627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CIFS/NFS</a:t>
            </a:r>
          </a:p>
        </p:txBody>
      </p:sp>
      <p:sp>
        <p:nvSpPr>
          <p:cNvPr id="76" name="Rectangle 22"/>
          <p:cNvSpPr/>
          <p:nvPr/>
        </p:nvSpPr>
        <p:spPr>
          <a:xfrm>
            <a:off x="17111980" y="10123805"/>
            <a:ext cx="316992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HDFS</a:t>
            </a:r>
          </a:p>
        </p:txBody>
      </p:sp>
      <p:sp>
        <p:nvSpPr>
          <p:cNvPr id="77" name="Rectangle 23"/>
          <p:cNvSpPr/>
          <p:nvPr/>
        </p:nvSpPr>
        <p:spPr>
          <a:xfrm>
            <a:off x="17106265" y="10672445"/>
            <a:ext cx="3184525" cy="150368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  <a:sym typeface="+mn-ea"/>
              </a:rPr>
              <a:t>Distributed Metadata</a:t>
            </a:r>
            <a:endParaRPr lang="en-US" sz="2800" dirty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endParaRPr lang="en-US" sz="2800" dirty="0" smtClean="0">
              <a:solidFill>
                <a:srgbClr val="FFFFFF"/>
              </a:solidFill>
              <a:latin typeface="微软雅黑" charset="0"/>
              <a:ea typeface="微软雅黑" charset="0"/>
              <a:cs typeface="Franklin Gothic Book"/>
            </a:endParaRPr>
          </a:p>
        </p:txBody>
      </p:sp>
      <p:sp>
        <p:nvSpPr>
          <p:cNvPr id="78" name="Rectangle 30"/>
          <p:cNvSpPr/>
          <p:nvPr/>
        </p:nvSpPr>
        <p:spPr>
          <a:xfrm>
            <a:off x="17113885" y="902652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Linux Kernel</a:t>
            </a:r>
          </a:p>
        </p:txBody>
      </p:sp>
      <p:sp>
        <p:nvSpPr>
          <p:cNvPr id="79" name="Rectangle 31"/>
          <p:cNvSpPr/>
          <p:nvPr/>
        </p:nvSpPr>
        <p:spPr>
          <a:xfrm>
            <a:off x="17117695" y="8477885"/>
            <a:ext cx="3168650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Posix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977265" y="2436813"/>
            <a:ext cx="2578100" cy="1036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61060" y="2387918"/>
            <a:ext cx="233362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CEPH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Ceph Overview</a:t>
            </a:r>
            <a:endParaRPr kumimoji="1" lang="en-US" altLang="zh-CN" dirty="0"/>
          </a:p>
        </p:txBody>
      </p:sp>
      <p:sp>
        <p:nvSpPr>
          <p:cNvPr id="2" name="Rectangle 5"/>
          <p:cNvSpPr/>
          <p:nvPr/>
        </p:nvSpPr>
        <p:spPr>
          <a:xfrm>
            <a:off x="2177415" y="2609850"/>
            <a:ext cx="18458180" cy="30829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white"/>
                </a:solidFill>
                <a:latin typeface="微软雅黑" charset="0"/>
                <a:ea typeface="微软雅黑" charset="0"/>
              </a:rPr>
              <a:t>OPENSTACK</a:t>
            </a:r>
            <a:endParaRPr lang="en-US" sz="3600" b="1" dirty="0">
              <a:solidFill>
                <a:prstClr val="whit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2509520" y="3865880"/>
            <a:ext cx="411861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KEYSTONE API</a:t>
            </a:r>
          </a:p>
        </p:txBody>
      </p:sp>
      <p:sp>
        <p:nvSpPr>
          <p:cNvPr id="5" name="Rectangle 7"/>
          <p:cNvSpPr/>
          <p:nvPr/>
        </p:nvSpPr>
        <p:spPr>
          <a:xfrm>
            <a:off x="6903085" y="3865880"/>
            <a:ext cx="411861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SWIFT API</a:t>
            </a:r>
          </a:p>
        </p:txBody>
      </p:sp>
      <p:sp>
        <p:nvSpPr>
          <p:cNvPr id="6" name="Rectangle 8"/>
          <p:cNvSpPr/>
          <p:nvPr/>
        </p:nvSpPr>
        <p:spPr>
          <a:xfrm>
            <a:off x="11389995" y="3865880"/>
            <a:ext cx="411861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CINDER API</a:t>
            </a:r>
          </a:p>
        </p:txBody>
      </p:sp>
      <p:sp>
        <p:nvSpPr>
          <p:cNvPr id="28" name="Rectangle 9"/>
          <p:cNvSpPr/>
          <p:nvPr/>
        </p:nvSpPr>
        <p:spPr>
          <a:xfrm>
            <a:off x="15924530" y="3865880"/>
            <a:ext cx="198247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GLANCE API</a:t>
            </a:r>
          </a:p>
        </p:txBody>
      </p:sp>
      <p:sp>
        <p:nvSpPr>
          <p:cNvPr id="29" name="Rectangle 10"/>
          <p:cNvSpPr/>
          <p:nvPr/>
        </p:nvSpPr>
        <p:spPr>
          <a:xfrm>
            <a:off x="18259425" y="3865880"/>
            <a:ext cx="1982470" cy="1344930"/>
          </a:xfrm>
          <a:prstGeom prst="rect">
            <a:avLst/>
          </a:prstGeom>
          <a:solidFill>
            <a:srgbClr val="37424A"/>
          </a:solidFill>
          <a:ln w="9525">
            <a:solidFill>
              <a:schemeClr val="bg1">
                <a:lumMod val="9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NOVA</a:t>
            </a:r>
          </a:p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API</a:t>
            </a:r>
          </a:p>
        </p:txBody>
      </p:sp>
      <p:sp>
        <p:nvSpPr>
          <p:cNvPr id="30" name="Rectangle 11"/>
          <p:cNvSpPr/>
          <p:nvPr/>
        </p:nvSpPr>
        <p:spPr>
          <a:xfrm>
            <a:off x="2943860" y="8945880"/>
            <a:ext cx="17298035" cy="38023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1" name="Rectangle 12"/>
          <p:cNvSpPr/>
          <p:nvPr/>
        </p:nvSpPr>
        <p:spPr>
          <a:xfrm>
            <a:off x="4151630" y="7492365"/>
            <a:ext cx="6107430" cy="14535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CEPH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 OBJECT GATEWAY</a:t>
            </a:r>
          </a:p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(</a:t>
            </a: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RGW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)</a:t>
            </a:r>
            <a:endParaRPr lang="en-US" sz="2800" b="1" dirty="0">
              <a:solidFill>
                <a:srgbClr val="37424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Rectangle 13"/>
          <p:cNvSpPr/>
          <p:nvPr/>
        </p:nvSpPr>
        <p:spPr>
          <a:xfrm>
            <a:off x="13208000" y="7607300"/>
            <a:ext cx="6429375" cy="1338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CEPH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 BLOCK DEVICE</a:t>
            </a:r>
          </a:p>
          <a:p>
            <a:pPr algn="ctr" defTabSz="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(</a:t>
            </a:r>
            <a:r>
              <a:rPr lang="en-US" sz="2800" b="1" dirty="0" err="1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RBD</a:t>
            </a:r>
            <a:r>
              <a:rPr lang="en-US" sz="2800" b="1" dirty="0" smtClean="0">
                <a:solidFill>
                  <a:srgbClr val="37424A"/>
                </a:solidFill>
                <a:latin typeface="微软雅黑" charset="0"/>
                <a:ea typeface="微软雅黑" charset="0"/>
              </a:rPr>
              <a:t>) </a:t>
            </a:r>
            <a:endParaRPr lang="en-US" sz="2800" b="1" dirty="0">
              <a:solidFill>
                <a:srgbClr val="37424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Rectangle 28"/>
          <p:cNvSpPr/>
          <p:nvPr/>
        </p:nvSpPr>
        <p:spPr>
          <a:xfrm>
            <a:off x="3199130" y="8945880"/>
            <a:ext cx="17298035" cy="160655"/>
          </a:xfrm>
          <a:prstGeom prst="rect">
            <a:avLst/>
          </a:prstGeom>
          <a:solidFill>
            <a:srgbClr val="33747D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4" name="Rectangle 23"/>
          <p:cNvSpPr/>
          <p:nvPr/>
        </p:nvSpPr>
        <p:spPr>
          <a:xfrm>
            <a:off x="4850130" y="9909810"/>
            <a:ext cx="465391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Volumes</a:t>
            </a:r>
            <a:endParaRPr lang="en-US" sz="2800" dirty="0">
              <a:solidFill>
                <a:srgbClr val="FFFFFF"/>
              </a:solidFill>
              <a:latin typeface="微软雅黑" charset="0"/>
              <a:ea typeface="微软雅黑" charset="0"/>
              <a:cs typeface="Franklin Gothic Book"/>
            </a:endParaRPr>
          </a:p>
        </p:txBody>
      </p:sp>
      <p:sp>
        <p:nvSpPr>
          <p:cNvPr id="35" name="Rectangle 25"/>
          <p:cNvSpPr/>
          <p:nvPr/>
        </p:nvSpPr>
        <p:spPr>
          <a:xfrm>
            <a:off x="14565630" y="9909810"/>
            <a:ext cx="465391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Ephemeral</a:t>
            </a:r>
          </a:p>
        </p:txBody>
      </p:sp>
      <p:sp>
        <p:nvSpPr>
          <p:cNvPr id="36" name="Rectangle 26"/>
          <p:cNvSpPr/>
          <p:nvPr/>
        </p:nvSpPr>
        <p:spPr>
          <a:xfrm>
            <a:off x="4850130" y="11556365"/>
            <a:ext cx="4653915" cy="5499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Copy-on-Write</a:t>
            </a:r>
            <a:r>
              <a:rPr lang="en-US" sz="18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 </a:t>
            </a:r>
            <a:endParaRPr lang="en-US" sz="1800" dirty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sp>
        <p:nvSpPr>
          <p:cNvPr id="37" name="Rectangle 27"/>
          <p:cNvSpPr/>
          <p:nvPr/>
        </p:nvSpPr>
        <p:spPr>
          <a:xfrm>
            <a:off x="14565630" y="11556365"/>
            <a:ext cx="4653915" cy="54864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0"/>
              </a:spcAft>
              <a:buClr>
                <a:srgbClr val="5E6A71"/>
              </a:buClr>
            </a:pPr>
            <a:r>
              <a:rPr lang="en-US" sz="28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Franklin Gothic Book"/>
              </a:rPr>
              <a:t>Snapshots</a:t>
            </a:r>
          </a:p>
        </p:txBody>
      </p:sp>
      <p:cxnSp>
        <p:nvCxnSpPr>
          <p:cNvPr id="38" name="Straight Connector 19"/>
          <p:cNvCxnSpPr/>
          <p:nvPr/>
        </p:nvCxnSpPr>
        <p:spPr>
          <a:xfrm>
            <a:off x="5577205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9"/>
          <p:cNvCxnSpPr/>
          <p:nvPr/>
        </p:nvCxnSpPr>
        <p:spPr>
          <a:xfrm>
            <a:off x="8914130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9"/>
          <p:cNvCxnSpPr/>
          <p:nvPr/>
        </p:nvCxnSpPr>
        <p:spPr>
          <a:xfrm>
            <a:off x="14220190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9"/>
          <p:cNvCxnSpPr/>
          <p:nvPr/>
        </p:nvCxnSpPr>
        <p:spPr>
          <a:xfrm>
            <a:off x="16892270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9"/>
          <p:cNvCxnSpPr/>
          <p:nvPr/>
        </p:nvCxnSpPr>
        <p:spPr>
          <a:xfrm>
            <a:off x="19225895" y="5231130"/>
            <a:ext cx="0" cy="237617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Ceph Overview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960" y="1809750"/>
            <a:ext cx="16416655" cy="11609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9395" y="12680950"/>
            <a:ext cx="15380970" cy="623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http://ceph.com/papers/weil-rados-pdsw07.pdf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Ceph </a:t>
            </a:r>
            <a:r>
              <a:rPr lang="en-US" dirty="0">
                <a:sym typeface="Microsoft YaHei" charset="0"/>
              </a:rPr>
              <a:t>Network</a:t>
            </a:r>
            <a:endParaRPr lang="en-US" dirty="0"/>
          </a:p>
        </p:txBody>
      </p:sp>
      <p:pic>
        <p:nvPicPr>
          <p:cNvPr id="33796" name="图片 33795" descr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0" y="2599055"/>
            <a:ext cx="20817840" cy="971613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Ceph Data Replication</a:t>
            </a:r>
            <a:endParaRPr lang="en-US" dirty="0"/>
          </a:p>
        </p:txBody>
      </p:sp>
      <p:pic>
        <p:nvPicPr>
          <p:cNvPr id="34820" name="图片 34819" descr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40" y="1731645"/>
            <a:ext cx="13248005" cy="1175829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Ceph </a:t>
            </a:r>
            <a:r>
              <a:rPr lang="en-US" dirty="0" smtClean="0">
                <a:sym typeface="+mn-ea"/>
              </a:rPr>
              <a:t>Terms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19125" y="2226945"/>
            <a:ext cx="9263380" cy="795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MON/MDS/OSD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PG: Placement Group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sz="3200" dirty="0" smtClean="0">
                <a:latin typeface="微软雅黑" charset="0"/>
                <a:ea typeface="微软雅黑" charset="0"/>
                <a:sym typeface="+mn-ea"/>
              </a:rPr>
              <a:t>PGP: Placement Group for Placement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sz="3200" dirty="0" smtClean="0">
                <a:latin typeface="微软雅黑" charset="0"/>
                <a:ea typeface="微软雅黑" charset="0"/>
              </a:rPr>
              <a:t>P</a:t>
            </a:r>
            <a:r>
              <a:rPr kumimoji="1" lang="en-US" sz="3200" dirty="0" smtClean="0">
                <a:latin typeface="微软雅黑" charset="0"/>
                <a:ea typeface="微软雅黑" charset="0"/>
                <a:sym typeface="+mn-ea"/>
              </a:rPr>
              <a:t>OOL: Pools are logical partitions for storing objects</a:t>
            </a:r>
            <a:endParaRPr kumimoji="1" lang="en-US" sz="3200" dirty="0" smtClean="0">
              <a:latin typeface="微软雅黑" charset="0"/>
              <a:ea typeface="微软雅黑" charset="0"/>
            </a:endParaRP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sz="3200" dirty="0" smtClean="0">
                <a:latin typeface="微软雅黑" charset="0"/>
                <a:ea typeface="微软雅黑" charset="0"/>
                <a:sym typeface="+mn-ea"/>
              </a:rPr>
              <a:t>Object</a:t>
            </a:r>
            <a:endParaRPr kumimoji="1" lang="en-US" sz="3200" dirty="0" smtClean="0">
              <a:latin typeface="微软雅黑" charset="0"/>
              <a:ea typeface="微软雅黑" charset="0"/>
            </a:endParaRPr>
          </a:p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0865485" y="2214245"/>
          <a:ext cx="12565380" cy="796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8511540" imgH="3878580" progId="Paint.Picture">
                  <p:embed/>
                </p:oleObj>
              </mc:Choice>
              <mc:Fallback>
                <p:oleObj r:id="rId3" imgW="8511540" imgH="38785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10865485" y="2214245"/>
                        <a:ext cx="12565380" cy="7964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altLang="zh-CN" dirty="0"/>
              <a:t>Cinder Overview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345" y="2268855"/>
            <a:ext cx="22929215" cy="888936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zh-CN" sz="3200" dirty="0">
                <a:sym typeface="+mn-ea"/>
              </a:rPr>
              <a:t>Project exists since Folsom release, spun off Nova-volume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en-US" altLang="zh-CN" sz="3200" dirty="0" smtClean="0">
                <a:sym typeface="+mn-ea"/>
              </a:rPr>
              <a:t>Cinder </a:t>
            </a:r>
            <a:r>
              <a:rPr lang="en-US" altLang="zh-CN" sz="3200" dirty="0">
                <a:sym typeface="+mn-ea"/>
              </a:rPr>
              <a:t>manages block storage</a:t>
            </a:r>
            <a:endParaRPr lang="en-US" altLang="zh-CN" sz="3200" dirty="0"/>
          </a:p>
          <a:p>
            <a:pPr>
              <a:lnSpc>
                <a:spcPct val="250000"/>
              </a:lnSpc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Not </a:t>
            </a:r>
            <a:r>
              <a:rPr lang="en-US" altLang="zh-CN" sz="3200" dirty="0">
                <a:sym typeface="+mn-ea"/>
              </a:rPr>
              <a:t>object storage (Swift)</a:t>
            </a:r>
            <a:endParaRPr lang="en-US" altLang="zh-CN" sz="3200" dirty="0"/>
          </a:p>
          <a:p>
            <a:pPr>
              <a:lnSpc>
                <a:spcPct val="250000"/>
              </a:lnSpc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Not </a:t>
            </a:r>
            <a:r>
              <a:rPr lang="en-US" altLang="zh-CN" sz="3200" dirty="0">
                <a:sym typeface="+mn-ea"/>
              </a:rPr>
              <a:t>file-level storage (Manila)</a:t>
            </a:r>
            <a:endParaRPr lang="en-US" altLang="zh-CN" sz="3200" dirty="0"/>
          </a:p>
          <a:p>
            <a:pPr>
              <a:lnSpc>
                <a:spcPct val="250000"/>
              </a:lnSpc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Volumes </a:t>
            </a:r>
            <a:r>
              <a:rPr lang="en-US" altLang="zh-CN" sz="3200" dirty="0">
                <a:sym typeface="+mn-ea"/>
              </a:rPr>
              <a:t>attach to VM instances</a:t>
            </a:r>
            <a:endParaRPr lang="en-US" altLang="zh-CN" sz="3200" dirty="0"/>
          </a:p>
          <a:p>
            <a:pPr>
              <a:lnSpc>
                <a:spcPct val="250000"/>
              </a:lnSpc>
              <a:buFont typeface="Symbol" charset="2"/>
              <a:buChar char="-"/>
            </a:pPr>
            <a:r>
              <a:rPr lang="en-US" altLang="zh-CN" sz="3200" dirty="0" smtClean="0">
                <a:sym typeface="+mn-ea"/>
              </a:rPr>
              <a:t>Boot </a:t>
            </a:r>
            <a:r>
              <a:rPr lang="en-US" altLang="zh-CN" sz="3200" dirty="0">
                <a:sym typeface="+mn-ea"/>
              </a:rPr>
              <a:t>from volume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en-US" altLang="zh-CN" sz="3200" dirty="0" smtClean="0">
                <a:sym typeface="+mn-ea"/>
              </a:rPr>
              <a:t>Volumes </a:t>
            </a:r>
            <a:r>
              <a:rPr lang="en-US" altLang="zh-CN" sz="3200" dirty="0">
                <a:sym typeface="+mn-ea"/>
              </a:rPr>
              <a:t>have a life-cycle independent of VM instances</a:t>
            </a:r>
            <a:endParaRPr lang="en-US" altLang="zh-CN" sz="3200" dirty="0" smtClean="0">
              <a:solidFill>
                <a:schemeClr val="tx1"/>
              </a:solidFill>
            </a:endParaRPr>
          </a:p>
        </p:txBody>
      </p:sp>
      <p:sp>
        <p:nvSpPr>
          <p:cNvPr id="24580" name="圆角矩形 24579"/>
          <p:cNvSpPr/>
          <p:nvPr/>
        </p:nvSpPr>
        <p:spPr>
          <a:xfrm>
            <a:off x="17299623" y="6003608"/>
            <a:ext cx="2122487" cy="1697037"/>
          </a:xfrm>
          <a:prstGeom prst="roundRect">
            <a:avLst>
              <a:gd name="adj" fmla="val 11227"/>
            </a:avLst>
          </a:prstGeom>
          <a:solidFill>
            <a:schemeClr val="accent1">
              <a:alpha val="100000"/>
            </a:scheme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24581" name="椭圆 24580"/>
          <p:cNvSpPr/>
          <p:nvPr/>
        </p:nvSpPr>
        <p:spPr>
          <a:xfrm>
            <a:off x="17487900" y="3287395"/>
            <a:ext cx="1814513" cy="1697038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Ephemeral</a:t>
            </a:r>
          </a:p>
        </p:txBody>
      </p:sp>
      <p:sp>
        <p:nvSpPr>
          <p:cNvPr id="24582" name="椭圆 24581"/>
          <p:cNvSpPr/>
          <p:nvPr/>
        </p:nvSpPr>
        <p:spPr>
          <a:xfrm>
            <a:off x="20787043" y="6017578"/>
            <a:ext cx="1812925" cy="1697037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Block</a:t>
            </a:r>
          </a:p>
        </p:txBody>
      </p:sp>
      <p:sp>
        <p:nvSpPr>
          <p:cNvPr id="24583" name="椭圆 24582"/>
          <p:cNvSpPr/>
          <p:nvPr/>
        </p:nvSpPr>
        <p:spPr>
          <a:xfrm>
            <a:off x="14130655" y="5992813"/>
            <a:ext cx="1812925" cy="1697037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Shared</a:t>
            </a:r>
            <a:b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</a:b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FS</a:t>
            </a:r>
          </a:p>
        </p:txBody>
      </p:sp>
      <p:sp>
        <p:nvSpPr>
          <p:cNvPr id="24584" name="椭圆 24583"/>
          <p:cNvSpPr/>
          <p:nvPr/>
        </p:nvSpPr>
        <p:spPr>
          <a:xfrm>
            <a:off x="17487900" y="8719820"/>
            <a:ext cx="1814513" cy="1697038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Object</a:t>
            </a:r>
          </a:p>
        </p:txBody>
      </p:sp>
      <p:sp>
        <p:nvSpPr>
          <p:cNvPr id="24585" name="直接连接符 24584"/>
          <p:cNvSpPr/>
          <p:nvPr/>
        </p:nvSpPr>
        <p:spPr>
          <a:xfrm>
            <a:off x="19421793" y="6866255"/>
            <a:ext cx="1365250" cy="0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86" name="矩形 24585"/>
          <p:cNvSpPr/>
          <p:nvPr/>
        </p:nvSpPr>
        <p:spPr>
          <a:xfrm>
            <a:off x="19634835" y="5719763"/>
            <a:ext cx="1152525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Cinder</a:t>
            </a:r>
          </a:p>
        </p:txBody>
      </p:sp>
      <p:sp>
        <p:nvSpPr>
          <p:cNvPr id="24587" name="直接连接符 24586"/>
          <p:cNvSpPr/>
          <p:nvPr/>
        </p:nvSpPr>
        <p:spPr>
          <a:xfrm flipH="1">
            <a:off x="15943263" y="6866255"/>
            <a:ext cx="1365250" cy="0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88" name="直接连接符 24587"/>
          <p:cNvSpPr/>
          <p:nvPr/>
        </p:nvSpPr>
        <p:spPr>
          <a:xfrm>
            <a:off x="18395315" y="7700328"/>
            <a:ext cx="0" cy="1019175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89" name="直接连接符 24588"/>
          <p:cNvSpPr/>
          <p:nvPr/>
        </p:nvSpPr>
        <p:spPr>
          <a:xfrm flipV="1">
            <a:off x="18395315" y="4984750"/>
            <a:ext cx="0" cy="1019175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90" name="矩形 24589"/>
          <p:cNvSpPr/>
          <p:nvPr/>
        </p:nvSpPr>
        <p:spPr>
          <a:xfrm>
            <a:off x="15943263" y="7416483"/>
            <a:ext cx="1181100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Manila</a:t>
            </a:r>
          </a:p>
        </p:txBody>
      </p:sp>
      <p:sp>
        <p:nvSpPr>
          <p:cNvPr id="24591" name="矩形 24590"/>
          <p:cNvSpPr/>
          <p:nvPr/>
        </p:nvSpPr>
        <p:spPr>
          <a:xfrm>
            <a:off x="18689955" y="4984750"/>
            <a:ext cx="944563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Nova</a:t>
            </a:r>
          </a:p>
        </p:txBody>
      </p:sp>
      <p:sp>
        <p:nvSpPr>
          <p:cNvPr id="24592" name="矩形 24591"/>
          <p:cNvSpPr/>
          <p:nvPr/>
        </p:nvSpPr>
        <p:spPr>
          <a:xfrm>
            <a:off x="18669635" y="8173720"/>
            <a:ext cx="1047750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Swift</a:t>
            </a:r>
          </a:p>
        </p:txBody>
      </p:sp>
      <p:sp>
        <p:nvSpPr>
          <p:cNvPr id="24593" name="椭圆 24592"/>
          <p:cNvSpPr/>
          <p:nvPr/>
        </p:nvSpPr>
        <p:spPr>
          <a:xfrm>
            <a:off x="14130655" y="3213735"/>
            <a:ext cx="1812925" cy="1697038"/>
          </a:xfrm>
          <a:prstGeom prst="ellipse">
            <a:avLst/>
          </a:prstGeom>
          <a:solidFill>
            <a:srgbClr val="51A8F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2400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Image</a:t>
            </a:r>
          </a:p>
        </p:txBody>
      </p:sp>
      <p:sp>
        <p:nvSpPr>
          <p:cNvPr id="24594" name="直接连接符 24593"/>
          <p:cNvSpPr/>
          <p:nvPr/>
        </p:nvSpPr>
        <p:spPr>
          <a:xfrm flipH="1" flipV="1">
            <a:off x="15950883" y="4061778"/>
            <a:ext cx="1536700" cy="0"/>
          </a:xfrm>
          <a:prstGeom prst="line">
            <a:avLst/>
          </a:prstGeom>
          <a:ln w="76200" cap="flat" cmpd="sng">
            <a:solidFill>
              <a:srgbClr val="EC5D57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24595" name="矩形 24594"/>
          <p:cNvSpPr/>
          <p:nvPr/>
        </p:nvSpPr>
        <p:spPr>
          <a:xfrm>
            <a:off x="16112173" y="3515995"/>
            <a:ext cx="1187450" cy="5461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600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Glance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Ceph with OpenStack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18490" y="2226945"/>
            <a:ext cx="20838795" cy="795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Second-Level</a:t>
            </a:r>
            <a:r>
              <a:rPr kumimoji="1" lang="zh-CN" altLang="en-US" sz="3200" dirty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instance</a:t>
            </a:r>
            <a:r>
              <a:rPr kumimoji="1" lang="zh-CN" altLang="en-US" sz="3200" dirty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deployment/instance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snapshot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with</a:t>
            </a:r>
            <a:r>
              <a:rPr kumimoji="1" lang="zh-CN" altLang="en-US" sz="3200" dirty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err="1">
                <a:latin typeface="微软雅黑" charset="0"/>
                <a:ea typeface="微软雅黑" charset="0"/>
                <a:sym typeface="+mn-ea"/>
              </a:rPr>
              <a:t>Ceph</a:t>
            </a:r>
            <a:r>
              <a:rPr kumimoji="1" lang="zh-CN" altLang="en-US" sz="3200" dirty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RBD</a:t>
            </a:r>
            <a:r>
              <a:rPr kumimoji="1" lang="zh-CN" altLang="en-US" sz="3200" dirty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snapshot/clone</a:t>
            </a:r>
            <a:r>
              <a:rPr kumimoji="1" lang="zh-CN" altLang="en-US" sz="3200" dirty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features</a:t>
            </a:r>
            <a:endParaRPr kumimoji="1" lang="en-US" altLang="zh-CN" sz="3200" dirty="0" smtClean="0">
              <a:latin typeface="微软雅黑" charset="0"/>
              <a:ea typeface="微软雅黑" charset="0"/>
            </a:endParaRP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Compute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pool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for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Nova </a:t>
            </a: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e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phemeral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disk</a:t>
            </a:r>
            <a:endParaRPr kumimoji="1" lang="en-US" altLang="zh-CN" sz="3200" dirty="0" smtClean="0">
              <a:latin typeface="微软雅黑" charset="0"/>
              <a:ea typeface="微软雅黑" charset="0"/>
            </a:endParaRP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Images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pool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for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Glance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image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store</a:t>
            </a:r>
            <a:endParaRPr kumimoji="1" lang="en-US" altLang="zh-CN" sz="3200" dirty="0" smtClean="0">
              <a:latin typeface="微软雅黑" charset="0"/>
              <a:ea typeface="微软雅黑" charset="0"/>
            </a:endParaRP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Volumes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pool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for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Cinder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Volumes/Snapshots</a:t>
            </a:r>
            <a:endParaRPr kumimoji="1" lang="en-US" altLang="zh-CN" sz="3200" dirty="0" smtClean="0">
              <a:latin typeface="微软雅黑" charset="0"/>
              <a:ea typeface="微软雅黑" charset="0"/>
            </a:endParaRP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Backups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pool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for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Cinder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backups</a:t>
            </a:r>
            <a:endParaRPr kumimoji="1" lang="en-US" altLang="zh-CN" sz="3200" dirty="0" smtClean="0">
              <a:latin typeface="微软雅黑" charset="0"/>
              <a:ea typeface="微软雅黑" charset="0"/>
            </a:endParaRPr>
          </a:p>
          <a:p>
            <a:pPr marL="0" marR="0" indent="0" algn="l" rtl="0">
              <a:lnSpc>
                <a:spcPct val="230000"/>
              </a:lnSpc>
              <a:buFont typeface="Symbol" charset="2"/>
              <a:buChar char="-"/>
            </a:pPr>
            <a:r>
              <a:rPr lang="en-US" altLang="zh-CN" sz="3200" dirty="0">
                <a:latin typeface="微软雅黑" charset="0"/>
                <a:ea typeface="微软雅黑" charset="0"/>
                <a:sym typeface="+mn-ea"/>
              </a:rPr>
              <a:t>perform incremental/differential backups</a:t>
            </a:r>
            <a:endParaRPr kumimoji="1" lang="en-US" altLang="zh-CN" sz="3200" dirty="0" smtClean="0">
              <a:latin typeface="微软雅黑" charset="0"/>
              <a:ea typeface="微软雅黑" charset="0"/>
            </a:endParaRP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1" lang="en-US" altLang="zh-CN" sz="3200" dirty="0" err="1" smtClean="0">
                <a:latin typeface="微软雅黑" charset="0"/>
                <a:ea typeface="微软雅黑" charset="0"/>
                <a:sym typeface="+mn-ea"/>
              </a:rPr>
              <a:t>Rados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err="1" smtClean="0">
                <a:latin typeface="微软雅黑" charset="0"/>
                <a:ea typeface="微软雅黑" charset="0"/>
                <a:sym typeface="+mn-ea"/>
              </a:rPr>
              <a:t>GateWay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for</a:t>
            </a:r>
            <a:r>
              <a:rPr kumimoji="1" lang="zh-CN" altLang="en-US" sz="32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kumimoji="1" lang="en-US" altLang="zh-CN" sz="3200" dirty="0" smtClean="0">
                <a:latin typeface="微软雅黑" charset="0"/>
                <a:ea typeface="微软雅黑" charset="0"/>
                <a:sym typeface="+mn-ea"/>
              </a:rPr>
              <a:t>Swift 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KVM + LIBRBD</a:t>
            </a:r>
            <a:endParaRPr lang="en-US" dirty="0"/>
          </a:p>
        </p:txBody>
      </p:sp>
      <p:sp>
        <p:nvSpPr>
          <p:cNvPr id="10243" name="圆角矩形 10242"/>
          <p:cNvSpPr/>
          <p:nvPr/>
        </p:nvSpPr>
        <p:spPr>
          <a:xfrm>
            <a:off x="2801620" y="6882448"/>
            <a:ext cx="9944100" cy="3808412"/>
          </a:xfrm>
          <a:prstGeom prst="roundRect">
            <a:avLst>
              <a:gd name="adj" fmla="val 5005"/>
            </a:avLst>
          </a:prstGeom>
          <a:solidFill>
            <a:srgbClr val="EC5D57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44" name="矩形 10243"/>
          <p:cNvSpPr/>
          <p:nvPr/>
        </p:nvSpPr>
        <p:spPr>
          <a:xfrm>
            <a:off x="11001058" y="9233535"/>
            <a:ext cx="755650" cy="647700"/>
          </a:xfrm>
          <a:prstGeom prst="rect">
            <a:avLst/>
          </a:prstGeom>
          <a:solidFill>
            <a:srgbClr val="A6AAA9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45" name="矩形 10244"/>
          <p:cNvSpPr/>
          <p:nvPr/>
        </p:nvSpPr>
        <p:spPr>
          <a:xfrm>
            <a:off x="3049270" y="71316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46" name="直接连接符 10245"/>
          <p:cNvSpPr/>
          <p:nvPr/>
        </p:nvSpPr>
        <p:spPr>
          <a:xfrm>
            <a:off x="3055620" y="7601585"/>
            <a:ext cx="741363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47" name="矩形 10246"/>
          <p:cNvSpPr/>
          <p:nvPr/>
        </p:nvSpPr>
        <p:spPr>
          <a:xfrm>
            <a:off x="3049270" y="92398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48" name="直接连接符 10247"/>
          <p:cNvSpPr/>
          <p:nvPr/>
        </p:nvSpPr>
        <p:spPr>
          <a:xfrm>
            <a:off x="3055620" y="9709785"/>
            <a:ext cx="741363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49" name="矩形 10248"/>
          <p:cNvSpPr/>
          <p:nvPr/>
        </p:nvSpPr>
        <p:spPr>
          <a:xfrm>
            <a:off x="3049270" y="81857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0" name="直接连接符 10249"/>
          <p:cNvSpPr/>
          <p:nvPr/>
        </p:nvSpPr>
        <p:spPr>
          <a:xfrm>
            <a:off x="3055620" y="8655685"/>
            <a:ext cx="741363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1" name="矩形 10250"/>
          <p:cNvSpPr/>
          <p:nvPr/>
        </p:nvSpPr>
        <p:spPr>
          <a:xfrm>
            <a:off x="4636770" y="92398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2" name="直接连接符 10251"/>
          <p:cNvSpPr/>
          <p:nvPr/>
        </p:nvSpPr>
        <p:spPr>
          <a:xfrm>
            <a:off x="4643120" y="9709785"/>
            <a:ext cx="741363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3" name="矩形 10252"/>
          <p:cNvSpPr/>
          <p:nvPr/>
        </p:nvSpPr>
        <p:spPr>
          <a:xfrm>
            <a:off x="4636770" y="81857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4" name="直接连接符 10253"/>
          <p:cNvSpPr/>
          <p:nvPr/>
        </p:nvSpPr>
        <p:spPr>
          <a:xfrm>
            <a:off x="4643120" y="8655685"/>
            <a:ext cx="741363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5" name="矩形 10254"/>
          <p:cNvSpPr/>
          <p:nvPr/>
        </p:nvSpPr>
        <p:spPr>
          <a:xfrm>
            <a:off x="6230620" y="71316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6" name="直接连接符 10255"/>
          <p:cNvSpPr/>
          <p:nvPr/>
        </p:nvSpPr>
        <p:spPr>
          <a:xfrm>
            <a:off x="6238558" y="7601585"/>
            <a:ext cx="741362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7" name="矩形 10256"/>
          <p:cNvSpPr/>
          <p:nvPr/>
        </p:nvSpPr>
        <p:spPr>
          <a:xfrm>
            <a:off x="6230620" y="92398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8" name="直接连接符 10257"/>
          <p:cNvSpPr/>
          <p:nvPr/>
        </p:nvSpPr>
        <p:spPr>
          <a:xfrm>
            <a:off x="6238558" y="9709785"/>
            <a:ext cx="741362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59" name="矩形 10258"/>
          <p:cNvSpPr/>
          <p:nvPr/>
        </p:nvSpPr>
        <p:spPr>
          <a:xfrm>
            <a:off x="6230620" y="81857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0" name="直接连接符 10259"/>
          <p:cNvSpPr/>
          <p:nvPr/>
        </p:nvSpPr>
        <p:spPr>
          <a:xfrm>
            <a:off x="6238558" y="8655685"/>
            <a:ext cx="741362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1" name="矩形 10260"/>
          <p:cNvSpPr/>
          <p:nvPr/>
        </p:nvSpPr>
        <p:spPr>
          <a:xfrm>
            <a:off x="7826058" y="71316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2" name="直接连接符 10261"/>
          <p:cNvSpPr/>
          <p:nvPr/>
        </p:nvSpPr>
        <p:spPr>
          <a:xfrm>
            <a:off x="7833995" y="76015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3" name="矩形 10262"/>
          <p:cNvSpPr/>
          <p:nvPr/>
        </p:nvSpPr>
        <p:spPr>
          <a:xfrm>
            <a:off x="7826058" y="92398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4" name="直接连接符 10263"/>
          <p:cNvSpPr/>
          <p:nvPr/>
        </p:nvSpPr>
        <p:spPr>
          <a:xfrm>
            <a:off x="7833995" y="97097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5" name="矩形 10264"/>
          <p:cNvSpPr/>
          <p:nvPr/>
        </p:nvSpPr>
        <p:spPr>
          <a:xfrm>
            <a:off x="9413558" y="71316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6" name="直接连接符 10265"/>
          <p:cNvSpPr/>
          <p:nvPr/>
        </p:nvSpPr>
        <p:spPr>
          <a:xfrm>
            <a:off x="9421495" y="76015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7" name="矩形 10266"/>
          <p:cNvSpPr/>
          <p:nvPr/>
        </p:nvSpPr>
        <p:spPr>
          <a:xfrm>
            <a:off x="9413558" y="92398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8" name="直接连接符 10267"/>
          <p:cNvSpPr/>
          <p:nvPr/>
        </p:nvSpPr>
        <p:spPr>
          <a:xfrm>
            <a:off x="9421495" y="97097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69" name="矩形 10268"/>
          <p:cNvSpPr/>
          <p:nvPr/>
        </p:nvSpPr>
        <p:spPr>
          <a:xfrm>
            <a:off x="9413558" y="81857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0" name="直接连接符 10269"/>
          <p:cNvSpPr/>
          <p:nvPr/>
        </p:nvSpPr>
        <p:spPr>
          <a:xfrm>
            <a:off x="9421495" y="86556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1" name="矩形 10270"/>
          <p:cNvSpPr/>
          <p:nvPr/>
        </p:nvSpPr>
        <p:spPr>
          <a:xfrm>
            <a:off x="11001058" y="71316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2" name="直接连接符 10271"/>
          <p:cNvSpPr/>
          <p:nvPr/>
        </p:nvSpPr>
        <p:spPr>
          <a:xfrm>
            <a:off x="11008995" y="76015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3" name="矩形 10272"/>
          <p:cNvSpPr/>
          <p:nvPr/>
        </p:nvSpPr>
        <p:spPr>
          <a:xfrm>
            <a:off x="11001058" y="8185785"/>
            <a:ext cx="755650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4" name="直接连接符 10273"/>
          <p:cNvSpPr/>
          <p:nvPr/>
        </p:nvSpPr>
        <p:spPr>
          <a:xfrm>
            <a:off x="11008995" y="8655685"/>
            <a:ext cx="739775" cy="0"/>
          </a:xfrm>
          <a:prstGeom prst="line">
            <a:avLst/>
          </a:prstGeom>
          <a:ln w="88900" cap="flat" cmpd="sng">
            <a:solidFill>
              <a:srgbClr val="C8250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5" name="矩形 10274"/>
          <p:cNvSpPr/>
          <p:nvPr/>
        </p:nvSpPr>
        <p:spPr>
          <a:xfrm>
            <a:off x="11097895" y="9214485"/>
            <a:ext cx="561975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latin typeface="Microsoft YaHei" charset="0"/>
                <a:ea typeface="Microsoft YaHei" charset="0"/>
                <a:sym typeface="Microsoft YaHei" charset="0"/>
              </a:rPr>
              <a:t>M</a:t>
            </a:r>
          </a:p>
        </p:txBody>
      </p:sp>
      <p:sp>
        <p:nvSpPr>
          <p:cNvPr id="10276" name="矩形 10275"/>
          <p:cNvSpPr/>
          <p:nvPr/>
        </p:nvSpPr>
        <p:spPr>
          <a:xfrm>
            <a:off x="7818120" y="8179435"/>
            <a:ext cx="755650" cy="647700"/>
          </a:xfrm>
          <a:prstGeom prst="rect">
            <a:avLst/>
          </a:prstGeom>
          <a:solidFill>
            <a:srgbClr val="A6AAA9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7" name="矩形 10276"/>
          <p:cNvSpPr/>
          <p:nvPr/>
        </p:nvSpPr>
        <p:spPr>
          <a:xfrm>
            <a:off x="7916545" y="8160385"/>
            <a:ext cx="560388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latin typeface="Microsoft YaHei" charset="0"/>
                <a:ea typeface="Microsoft YaHei" charset="0"/>
                <a:sym typeface="Microsoft YaHei" charset="0"/>
              </a:rPr>
              <a:t>M</a:t>
            </a:r>
          </a:p>
        </p:txBody>
      </p:sp>
      <p:sp>
        <p:nvSpPr>
          <p:cNvPr id="10278" name="矩形 10277"/>
          <p:cNvSpPr/>
          <p:nvPr/>
        </p:nvSpPr>
        <p:spPr>
          <a:xfrm>
            <a:off x="4651058" y="7099935"/>
            <a:ext cx="755650" cy="647700"/>
          </a:xfrm>
          <a:prstGeom prst="rect">
            <a:avLst/>
          </a:prstGeom>
          <a:solidFill>
            <a:srgbClr val="A6AAA9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79" name="矩形 10278"/>
          <p:cNvSpPr/>
          <p:nvPr/>
        </p:nvSpPr>
        <p:spPr>
          <a:xfrm>
            <a:off x="4747895" y="7080885"/>
            <a:ext cx="561975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latin typeface="Microsoft YaHei" charset="0"/>
                <a:ea typeface="Microsoft YaHei" charset="0"/>
                <a:sym typeface="Microsoft YaHei" charset="0"/>
              </a:rPr>
              <a:t>M</a:t>
            </a:r>
          </a:p>
        </p:txBody>
      </p:sp>
      <p:sp>
        <p:nvSpPr>
          <p:cNvPr id="10280" name="矩形 10279"/>
          <p:cNvSpPr/>
          <p:nvPr/>
        </p:nvSpPr>
        <p:spPr>
          <a:xfrm>
            <a:off x="3978910" y="9798050"/>
            <a:ext cx="7673340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RADOS Cluster</a:t>
            </a:r>
          </a:p>
        </p:txBody>
      </p:sp>
      <p:sp>
        <p:nvSpPr>
          <p:cNvPr id="10281" name="矩形 10280"/>
          <p:cNvSpPr/>
          <p:nvPr/>
        </p:nvSpPr>
        <p:spPr>
          <a:xfrm>
            <a:off x="3000058" y="7087235"/>
            <a:ext cx="852487" cy="5588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700">
                <a:latin typeface="Microsoft YaHei" charset="0"/>
                <a:ea typeface="Microsoft YaHei" charset="0"/>
                <a:sym typeface="Microsoft YaHei" charset="0"/>
              </a:rPr>
              <a:t>OSD</a:t>
            </a:r>
          </a:p>
        </p:txBody>
      </p:sp>
      <p:sp>
        <p:nvSpPr>
          <p:cNvPr id="10282" name="圆角矩形 10281"/>
          <p:cNvSpPr/>
          <p:nvPr/>
        </p:nvSpPr>
        <p:spPr>
          <a:xfrm>
            <a:off x="2812733" y="3048635"/>
            <a:ext cx="9920287" cy="2868613"/>
          </a:xfrm>
          <a:prstGeom prst="roundRect">
            <a:avLst>
              <a:gd name="adj" fmla="val 10301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83" name="矩形 10282"/>
          <p:cNvSpPr/>
          <p:nvPr/>
        </p:nvSpPr>
        <p:spPr>
          <a:xfrm>
            <a:off x="2276475" y="2910205"/>
            <a:ext cx="5725795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Linux Host</a:t>
            </a:r>
          </a:p>
        </p:txBody>
      </p:sp>
      <p:sp>
        <p:nvSpPr>
          <p:cNvPr id="10284" name="圆角矩形 10283"/>
          <p:cNvSpPr/>
          <p:nvPr/>
        </p:nvSpPr>
        <p:spPr>
          <a:xfrm>
            <a:off x="3850958" y="4588510"/>
            <a:ext cx="7299325" cy="1328738"/>
          </a:xfrm>
          <a:prstGeom prst="roundRect">
            <a:avLst>
              <a:gd name="adj" fmla="val 14338"/>
            </a:avLst>
          </a:prstGeom>
          <a:solidFill>
            <a:srgbClr val="53585F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85" name="矩形 10284"/>
          <p:cNvSpPr/>
          <p:nvPr/>
        </p:nvSpPr>
        <p:spPr>
          <a:xfrm>
            <a:off x="3804920" y="4437698"/>
            <a:ext cx="5407660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QEMU/KVM</a:t>
            </a:r>
          </a:p>
        </p:txBody>
      </p:sp>
      <p:sp>
        <p:nvSpPr>
          <p:cNvPr id="10286" name="矩形 10285"/>
          <p:cNvSpPr/>
          <p:nvPr/>
        </p:nvSpPr>
        <p:spPr>
          <a:xfrm>
            <a:off x="6286183" y="5269548"/>
            <a:ext cx="2427287" cy="647700"/>
          </a:xfrm>
          <a:prstGeom prst="rect">
            <a:avLst/>
          </a:prstGeom>
          <a:solidFill>
            <a:srgbClr val="31C9C0">
              <a:alpha val="100000"/>
            </a:srgbClr>
          </a:solidFill>
          <a:ln w="12700">
            <a:noFill/>
            <a:miter/>
          </a:ln>
          <a:effectLst>
            <a:outerShdw dist="127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87" name="矩形 10286"/>
          <p:cNvSpPr/>
          <p:nvPr/>
        </p:nvSpPr>
        <p:spPr>
          <a:xfrm>
            <a:off x="6648133" y="5218748"/>
            <a:ext cx="1704975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LIBRBD</a:t>
            </a:r>
          </a:p>
        </p:txBody>
      </p:sp>
      <p:sp>
        <p:nvSpPr>
          <p:cNvPr id="10288" name="圆角矩形 10287"/>
          <p:cNvSpPr/>
          <p:nvPr/>
        </p:nvSpPr>
        <p:spPr>
          <a:xfrm>
            <a:off x="3976370" y="3726498"/>
            <a:ext cx="1270000" cy="846137"/>
          </a:xfrm>
          <a:prstGeom prst="roundRect">
            <a:avLst>
              <a:gd name="adj" fmla="val 22519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89" name="矩形 10288"/>
          <p:cNvSpPr/>
          <p:nvPr/>
        </p:nvSpPr>
        <p:spPr>
          <a:xfrm>
            <a:off x="4174808" y="3801110"/>
            <a:ext cx="871537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10290" name="圆角矩形 10289"/>
          <p:cNvSpPr/>
          <p:nvPr/>
        </p:nvSpPr>
        <p:spPr>
          <a:xfrm>
            <a:off x="5973445" y="3729673"/>
            <a:ext cx="1270000" cy="846137"/>
          </a:xfrm>
          <a:prstGeom prst="roundRect">
            <a:avLst>
              <a:gd name="adj" fmla="val 22519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91" name="矩形 10290"/>
          <p:cNvSpPr/>
          <p:nvPr/>
        </p:nvSpPr>
        <p:spPr>
          <a:xfrm>
            <a:off x="6173470" y="3804285"/>
            <a:ext cx="869950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10292" name="圆角矩形 10291"/>
          <p:cNvSpPr/>
          <p:nvPr/>
        </p:nvSpPr>
        <p:spPr>
          <a:xfrm>
            <a:off x="7973695" y="3729673"/>
            <a:ext cx="1270000" cy="846137"/>
          </a:xfrm>
          <a:prstGeom prst="roundRect">
            <a:avLst>
              <a:gd name="adj" fmla="val 22519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93" name="矩形 10292"/>
          <p:cNvSpPr/>
          <p:nvPr/>
        </p:nvSpPr>
        <p:spPr>
          <a:xfrm>
            <a:off x="8173720" y="3804285"/>
            <a:ext cx="869950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10294" name="圆角矩形 10293"/>
          <p:cNvSpPr/>
          <p:nvPr/>
        </p:nvSpPr>
        <p:spPr>
          <a:xfrm>
            <a:off x="9729470" y="3729673"/>
            <a:ext cx="1270000" cy="846137"/>
          </a:xfrm>
          <a:prstGeom prst="roundRect">
            <a:avLst>
              <a:gd name="adj" fmla="val 22519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95" name="矩形 10294"/>
          <p:cNvSpPr/>
          <p:nvPr/>
        </p:nvSpPr>
        <p:spPr>
          <a:xfrm>
            <a:off x="9927908" y="3804285"/>
            <a:ext cx="871537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10296" name="直接连接符 10295"/>
          <p:cNvSpPr/>
          <p:nvPr/>
        </p:nvSpPr>
        <p:spPr>
          <a:xfrm flipV="1">
            <a:off x="7448233" y="5936298"/>
            <a:ext cx="0" cy="538162"/>
          </a:xfrm>
          <a:prstGeom prst="line">
            <a:avLst/>
          </a:prstGeom>
          <a:ln w="381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97" name="直接连接符 10296"/>
          <p:cNvSpPr/>
          <p:nvPr/>
        </p:nvSpPr>
        <p:spPr>
          <a:xfrm>
            <a:off x="3438208" y="6499860"/>
            <a:ext cx="6389687" cy="0"/>
          </a:xfrm>
          <a:prstGeom prst="line">
            <a:avLst/>
          </a:prstGeom>
          <a:ln w="381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98" name="直接连接符 10297"/>
          <p:cNvSpPr/>
          <p:nvPr/>
        </p:nvSpPr>
        <p:spPr>
          <a:xfrm>
            <a:off x="3427095" y="6503035"/>
            <a:ext cx="0" cy="647700"/>
          </a:xfrm>
          <a:prstGeom prst="line">
            <a:avLst/>
          </a:prstGeom>
          <a:ln w="381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299" name="直接连接符 10298"/>
          <p:cNvSpPr/>
          <p:nvPr/>
        </p:nvSpPr>
        <p:spPr>
          <a:xfrm>
            <a:off x="6633845" y="6509385"/>
            <a:ext cx="0" cy="1701800"/>
          </a:xfrm>
          <a:prstGeom prst="line">
            <a:avLst/>
          </a:prstGeom>
          <a:ln w="381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300" name="直接连接符 10299"/>
          <p:cNvSpPr/>
          <p:nvPr/>
        </p:nvSpPr>
        <p:spPr>
          <a:xfrm>
            <a:off x="9840595" y="6509385"/>
            <a:ext cx="0" cy="2740025"/>
          </a:xfrm>
          <a:prstGeom prst="line">
            <a:avLst/>
          </a:prstGeom>
          <a:ln w="381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0301" name="矩形 10300"/>
          <p:cNvSpPr/>
          <p:nvPr/>
        </p:nvSpPr>
        <p:spPr>
          <a:xfrm>
            <a:off x="13404533" y="10293985"/>
            <a:ext cx="495300" cy="4318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 sz="2000">
                <a:latin typeface="Microsoft YaHei" charset="0"/>
                <a:ea typeface="Microsoft YaHei" charset="0"/>
                <a:sym typeface="Microsoft YaHei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Storage Stack</a:t>
            </a:r>
            <a:endParaRPr lang="en-US" dirty="0"/>
          </a:p>
        </p:txBody>
      </p:sp>
      <p:sp>
        <p:nvSpPr>
          <p:cNvPr id="12291" name="圆角矩形 12290"/>
          <p:cNvSpPr/>
          <p:nvPr/>
        </p:nvSpPr>
        <p:spPr>
          <a:xfrm>
            <a:off x="9473565" y="3856038"/>
            <a:ext cx="2601913" cy="6650037"/>
          </a:xfrm>
          <a:prstGeom prst="roundRect">
            <a:avLst>
              <a:gd name="adj" fmla="val 7319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2292" name="圆角矩形 12291"/>
          <p:cNvSpPr/>
          <p:nvPr/>
        </p:nvSpPr>
        <p:spPr>
          <a:xfrm>
            <a:off x="9518015" y="8347075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RAID Card</a:t>
            </a:r>
          </a:p>
        </p:txBody>
      </p:sp>
      <p:pic>
        <p:nvPicPr>
          <p:cNvPr id="12293" name="图片 12292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615" y="9836150"/>
            <a:ext cx="2309813" cy="592138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2294" name="圆角矩形 12293"/>
          <p:cNvSpPr/>
          <p:nvPr/>
        </p:nvSpPr>
        <p:spPr>
          <a:xfrm>
            <a:off x="9518015" y="9091613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Disk</a:t>
            </a:r>
          </a:p>
        </p:txBody>
      </p:sp>
      <p:sp>
        <p:nvSpPr>
          <p:cNvPr id="12295" name="圆角矩形 12294"/>
          <p:cNvSpPr/>
          <p:nvPr/>
        </p:nvSpPr>
        <p:spPr>
          <a:xfrm>
            <a:off x="9511665" y="3881438"/>
            <a:ext cx="2527300" cy="4352925"/>
          </a:xfrm>
          <a:prstGeom prst="roundRect">
            <a:avLst>
              <a:gd name="adj" fmla="val 14319"/>
            </a:avLst>
          </a:prstGeom>
          <a:solidFill>
            <a:srgbClr val="53585F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2296" name="矩形 12295"/>
          <p:cNvSpPr/>
          <p:nvPr/>
        </p:nvSpPr>
        <p:spPr>
          <a:xfrm>
            <a:off x="10141903" y="3781425"/>
            <a:ext cx="1265237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Linux</a:t>
            </a:r>
          </a:p>
        </p:txBody>
      </p:sp>
      <p:sp>
        <p:nvSpPr>
          <p:cNvPr id="12297" name="圆角矩形 12296"/>
          <p:cNvSpPr/>
          <p:nvPr/>
        </p:nvSpPr>
        <p:spPr>
          <a:xfrm>
            <a:off x="9518015" y="7159625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Block Device</a:t>
            </a:r>
          </a:p>
        </p:txBody>
      </p:sp>
      <p:sp>
        <p:nvSpPr>
          <p:cNvPr id="12298" name="圆角矩形 12297"/>
          <p:cNvSpPr/>
          <p:nvPr/>
        </p:nvSpPr>
        <p:spPr>
          <a:xfrm>
            <a:off x="9518015" y="5116513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File System</a:t>
            </a:r>
          </a:p>
        </p:txBody>
      </p:sp>
      <p:sp>
        <p:nvSpPr>
          <p:cNvPr id="12299" name="圆角矩形 12298"/>
          <p:cNvSpPr/>
          <p:nvPr/>
        </p:nvSpPr>
        <p:spPr>
          <a:xfrm>
            <a:off x="9518015" y="5797550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Page Cache</a:t>
            </a:r>
          </a:p>
        </p:txBody>
      </p:sp>
      <p:sp>
        <p:nvSpPr>
          <p:cNvPr id="12300" name="圆角矩形 12299"/>
          <p:cNvSpPr/>
          <p:nvPr/>
        </p:nvSpPr>
        <p:spPr>
          <a:xfrm>
            <a:off x="9518015" y="6478588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I/O Sched</a:t>
            </a:r>
          </a:p>
        </p:txBody>
      </p:sp>
      <p:sp>
        <p:nvSpPr>
          <p:cNvPr id="12301" name="圆角矩形 12300"/>
          <p:cNvSpPr/>
          <p:nvPr/>
        </p:nvSpPr>
        <p:spPr>
          <a:xfrm>
            <a:off x="9518015" y="4435475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Ceph-OSD</a:t>
            </a:r>
          </a:p>
        </p:txBody>
      </p:sp>
      <p:sp>
        <p:nvSpPr>
          <p:cNvPr id="12302" name="矩形 12301"/>
          <p:cNvSpPr/>
          <p:nvPr/>
        </p:nvSpPr>
        <p:spPr>
          <a:xfrm>
            <a:off x="9587865" y="3006725"/>
            <a:ext cx="2373313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Ceph OSD</a:t>
            </a:r>
          </a:p>
        </p:txBody>
      </p:sp>
      <p:sp>
        <p:nvSpPr>
          <p:cNvPr id="12303" name="圆角矩形 12302"/>
          <p:cNvSpPr/>
          <p:nvPr/>
        </p:nvSpPr>
        <p:spPr>
          <a:xfrm>
            <a:off x="2037715" y="3751263"/>
            <a:ext cx="2601913" cy="6650037"/>
          </a:xfrm>
          <a:prstGeom prst="roundRect">
            <a:avLst>
              <a:gd name="adj" fmla="val 7319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pic>
        <p:nvPicPr>
          <p:cNvPr id="12304" name="图片 12303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65" y="9729788"/>
            <a:ext cx="2309813" cy="59372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2305" name="圆角矩形 12304"/>
          <p:cNvSpPr/>
          <p:nvPr/>
        </p:nvSpPr>
        <p:spPr>
          <a:xfrm>
            <a:off x="2075815" y="3776663"/>
            <a:ext cx="2527300" cy="4351337"/>
          </a:xfrm>
          <a:prstGeom prst="roundRect">
            <a:avLst>
              <a:gd name="adj" fmla="val 14319"/>
            </a:avLst>
          </a:prstGeom>
          <a:solidFill>
            <a:srgbClr val="53585F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endParaRPr>
              <a:latin typeface="Helvetica Light" charset="0"/>
              <a:ea typeface="Helvetica Light" charset="0"/>
              <a:sym typeface="Helvetica Light" charset="0"/>
            </a:endParaRPr>
          </a:p>
        </p:txBody>
      </p:sp>
      <p:sp>
        <p:nvSpPr>
          <p:cNvPr id="12306" name="矩形 12305"/>
          <p:cNvSpPr/>
          <p:nvPr/>
        </p:nvSpPr>
        <p:spPr>
          <a:xfrm>
            <a:off x="2896553" y="3713163"/>
            <a:ext cx="869950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FFFFFF"/>
                </a:solidFill>
                <a:latin typeface="Microsoft YaHei" charset="0"/>
                <a:ea typeface="Microsoft YaHei" charset="0"/>
                <a:sym typeface="Microsoft YaHei" charset="0"/>
              </a:rPr>
              <a:t>VM</a:t>
            </a:r>
          </a:p>
        </p:txBody>
      </p:sp>
      <p:sp>
        <p:nvSpPr>
          <p:cNvPr id="12307" name="圆角矩形 12306"/>
          <p:cNvSpPr/>
          <p:nvPr/>
        </p:nvSpPr>
        <p:spPr>
          <a:xfrm>
            <a:off x="2082165" y="7054850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VirtIO</a:t>
            </a:r>
          </a:p>
        </p:txBody>
      </p:sp>
      <p:sp>
        <p:nvSpPr>
          <p:cNvPr id="12308" name="圆角矩形 12307"/>
          <p:cNvSpPr/>
          <p:nvPr/>
        </p:nvSpPr>
        <p:spPr>
          <a:xfrm>
            <a:off x="2082165" y="5011738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File System</a:t>
            </a:r>
          </a:p>
        </p:txBody>
      </p:sp>
      <p:sp>
        <p:nvSpPr>
          <p:cNvPr id="12309" name="圆角矩形 12308"/>
          <p:cNvSpPr/>
          <p:nvPr/>
        </p:nvSpPr>
        <p:spPr>
          <a:xfrm>
            <a:off x="2082165" y="5692775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Page Cache</a:t>
            </a:r>
          </a:p>
        </p:txBody>
      </p:sp>
      <p:sp>
        <p:nvSpPr>
          <p:cNvPr id="12310" name="圆角矩形 12309"/>
          <p:cNvSpPr/>
          <p:nvPr/>
        </p:nvSpPr>
        <p:spPr>
          <a:xfrm>
            <a:off x="2082165" y="6373813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I/O Sched</a:t>
            </a:r>
          </a:p>
        </p:txBody>
      </p:sp>
      <p:sp>
        <p:nvSpPr>
          <p:cNvPr id="12311" name="圆角矩形 12310"/>
          <p:cNvSpPr/>
          <p:nvPr/>
        </p:nvSpPr>
        <p:spPr>
          <a:xfrm>
            <a:off x="2082165" y="4330700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A6AAA9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APP</a:t>
            </a:r>
          </a:p>
        </p:txBody>
      </p:sp>
      <p:sp>
        <p:nvSpPr>
          <p:cNvPr id="12312" name="矩形 12311"/>
          <p:cNvSpPr/>
          <p:nvPr/>
        </p:nvSpPr>
        <p:spPr>
          <a:xfrm>
            <a:off x="1955165" y="2901950"/>
            <a:ext cx="2767013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QEMU/KVM</a:t>
            </a:r>
          </a:p>
        </p:txBody>
      </p:sp>
      <p:sp>
        <p:nvSpPr>
          <p:cNvPr id="12314" name="圆角矩形 12313"/>
          <p:cNvSpPr/>
          <p:nvPr/>
        </p:nvSpPr>
        <p:spPr>
          <a:xfrm>
            <a:off x="2075815" y="8948738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LIBRBD</a:t>
            </a:r>
          </a:p>
        </p:txBody>
      </p:sp>
      <p:sp>
        <p:nvSpPr>
          <p:cNvPr id="12315" name="圆角矩形 12314"/>
          <p:cNvSpPr/>
          <p:nvPr/>
        </p:nvSpPr>
        <p:spPr>
          <a:xfrm>
            <a:off x="2037715" y="8223250"/>
            <a:ext cx="2513013" cy="631825"/>
          </a:xfrm>
          <a:prstGeom prst="roundRect">
            <a:avLst>
              <a:gd name="adj" fmla="val 30148"/>
            </a:avLst>
          </a:prstGeom>
          <a:solidFill>
            <a:srgbClr val="DCDEE0">
              <a:alpha val="100000"/>
            </a:srgbClr>
          </a:solidFill>
          <a:ln w="12700">
            <a:noFill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anchor="ctr"/>
          <a:lstStyle/>
          <a:p>
            <a:pPr lvl="0">
              <a:buNone/>
            </a:pPr>
            <a:r>
              <a:rPr lang="en-US" altLang="zh-CN" sz="3000">
                <a:latin typeface="Microsoft YaHei" charset="0"/>
                <a:ea typeface="Microsoft YaHei" charset="0"/>
                <a:sym typeface="Microsoft YaHei" charset="0"/>
              </a:rPr>
              <a:t>QEMU/KVM</a:t>
            </a:r>
          </a:p>
        </p:txBody>
      </p:sp>
      <p:sp>
        <p:nvSpPr>
          <p:cNvPr id="12316" name="矩形 12315"/>
          <p:cNvSpPr/>
          <p:nvPr/>
        </p:nvSpPr>
        <p:spPr>
          <a:xfrm>
            <a:off x="5667693" y="5975033"/>
            <a:ext cx="1549400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TCP/IP</a:t>
            </a:r>
          </a:p>
        </p:txBody>
      </p:sp>
      <p:sp>
        <p:nvSpPr>
          <p:cNvPr id="12317" name="矩形 12316"/>
          <p:cNvSpPr/>
          <p:nvPr/>
        </p:nvSpPr>
        <p:spPr>
          <a:xfrm>
            <a:off x="6451918" y="7648258"/>
            <a:ext cx="1530350" cy="6985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50800" tIns="50800" rIns="50800" bIns="50800" anchor="ctr">
            <a:spAutoFit/>
          </a:bodyPr>
          <a:lstStyle/>
          <a:p>
            <a:pPr lvl="0">
              <a:buNone/>
            </a:pPr>
            <a:r>
              <a:rPr lang="en-US" altLang="zh-CN">
                <a:solidFill>
                  <a:srgbClr val="53585F"/>
                </a:solidFill>
                <a:latin typeface="Microsoft YaHei" charset="0"/>
                <a:ea typeface="Microsoft YaHei" charset="0"/>
                <a:sym typeface="Microsoft YaHei" charset="0"/>
              </a:rPr>
              <a:t>RDMA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756785" y="4479925"/>
            <a:ext cx="4436110" cy="4874260"/>
          </a:xfrm>
          <a:prstGeom prst="straightConnector1">
            <a:avLst/>
          </a:prstGeom>
          <a:noFill/>
          <a:ln w="25400" cap="flat">
            <a:solidFill>
              <a:srgbClr val="0365C0"/>
            </a:solidFill>
            <a:prstDash val="solid"/>
            <a:bevel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OBJ-&gt;PG-&gt;OSD</a:t>
            </a:r>
            <a:endParaRPr lang="en-US" dirty="0"/>
          </a:p>
        </p:txBody>
      </p:sp>
      <p:pic>
        <p:nvPicPr>
          <p:cNvPr id="32772" name="图片 32771" descr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410460"/>
            <a:ext cx="16753840" cy="977265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Cluster Map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17855" y="2162175"/>
            <a:ext cx="6608445" cy="101942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Monitor Map: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cluster fsid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position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name address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port of each monitor. 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current epoch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when the map was created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last time it changed. </a:t>
            </a:r>
          </a:p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1701145" y="4829810"/>
          <a:ext cx="9744710" cy="365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4236720" imgH="1333500" progId="Paint.Picture">
                  <p:embed/>
                </p:oleObj>
              </mc:Choice>
              <mc:Fallback>
                <p:oleObj r:id="rId4" imgW="4236720" imgH="13335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11701145" y="4829810"/>
                        <a:ext cx="9744710" cy="365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>
                <a:sym typeface="+mn-ea"/>
              </a:rPr>
              <a:t>Cluster Map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18490" y="2162175"/>
            <a:ext cx="9910445" cy="90728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OSD Map:  PGMap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cluster fsid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when the map was created 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last modified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a list of pools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replica sizes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PG numbers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a list of OSDs and their status (e.g., up, in). 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9107805" y="2501265"/>
          <a:ext cx="14219555" cy="800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8077200" imgH="3467100" progId="Paint.Picture">
                  <p:embed/>
                </p:oleObj>
              </mc:Choice>
              <mc:Fallback>
                <p:oleObj r:id="rId3" imgW="8077200" imgH="3467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9107805" y="2501265"/>
                        <a:ext cx="14219555" cy="8002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107805" y="5197475"/>
            <a:ext cx="14219555" cy="1297305"/>
          </a:xfrm>
          <a:prstGeom prst="rect">
            <a:avLst/>
          </a:prstGeom>
          <a:noFill/>
          <a:ln w="107950" cap="flat" cmpd="sng">
            <a:solidFill>
              <a:srgbClr val="FF000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87485" y="9117330"/>
            <a:ext cx="14219555" cy="1297305"/>
          </a:xfrm>
          <a:prstGeom prst="rect">
            <a:avLst/>
          </a:prstGeom>
          <a:noFill/>
          <a:ln w="107950" cap="flat" cmpd="sng">
            <a:solidFill>
              <a:srgbClr val="FF000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>
                <a:sym typeface="+mn-ea"/>
              </a:rPr>
              <a:t>Cluster Map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17855" y="2275840"/>
            <a:ext cx="24029670" cy="90728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1" lang="en-US" altLang="zh-CN" sz="3200" dirty="0">
              <a:latin typeface="微软雅黑" charset="0"/>
              <a:ea typeface="微软雅黑" charset="0"/>
              <a:sym typeface="+mn-ea"/>
            </a:endParaRPr>
          </a:p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MDS Map: 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Contains the current MDS map epoch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when the map was created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last time it changed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pool for storing metadata</a:t>
            </a:r>
          </a:p>
          <a:p>
            <a:pPr marL="457200" marR="0" indent="-45720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a list of metadata servers, and which metadata servers are up and in. </a:t>
            </a:r>
          </a:p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369790" y="2162175"/>
            <a:ext cx="6840855" cy="95199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chemeClr val="accent3">
                <a:lumMod val="75000"/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28935" y="2162175"/>
            <a:ext cx="6840855" cy="9519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chemeClr val="accent3">
                <a:lumMod val="75000"/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+mn-ea"/>
              </a:rPr>
              <a:t>Cluster Map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18490" y="2162175"/>
            <a:ext cx="9910445" cy="6830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CRUSH Map: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Contains a list of storage devices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the failure domain hierarchy (e.g., device, host, rack, row, room, etc.)</a:t>
            </a:r>
          </a:p>
          <a:p>
            <a:pPr marL="514350" marR="0" indent="-514350" algn="l" defTabSz="825500" rtl="0" latinLnBrk="1" hangingPunct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AutoNum type="arabicPeriod"/>
            </a:pPr>
            <a:r>
              <a:rPr kumimoji="1" lang="en-US" altLang="zh-CN" sz="3200" dirty="0">
                <a:latin typeface="微软雅黑" charset="0"/>
                <a:ea typeface="微软雅黑" charset="0"/>
                <a:sym typeface="+mn-ea"/>
              </a:rPr>
              <a:t>and rules for traversing the hierarchy when storing data.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61115" y="2162175"/>
            <a:ext cx="5439410" cy="7813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# buckets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host osdone {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id -2  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# do not change unnecessarily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alg straw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hash 0 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# rjenkins1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item osd.0 weight 0.070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}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host osdtwo {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id -3           # do not change unnecessarily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# weight 0.100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alg straw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hash 0  # rjenkins1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item osd.1 weight 0.100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677765" y="2162175"/>
            <a:ext cx="5796280" cy="951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root default {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id -1           # do not change unnecessarily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# weight 0.170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alg straw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hash 0  # rjenkins1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item osdone weight 0.070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item osdtwo weight 0.100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}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# rules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rule replicated_ruleset {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ruleset 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type replicated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min_size 1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max_size 10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step take default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step chooseleaf firstn 0 type host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       step emit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CRUSH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6610350" y="3919855"/>
          <a:ext cx="17291685" cy="719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10158730" imgH="5463540" progId="Paint.Picture">
                  <p:embed/>
                </p:oleObj>
              </mc:Choice>
              <mc:Fallback>
                <p:oleObj r:id="rId3" imgW="10158730" imgH="54635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6610350" y="3919855"/>
                        <a:ext cx="17291685" cy="719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51205" y="4286250"/>
          <a:ext cx="8753475" cy="540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5" imgW="6835140" imgH="3589020" progId="Paint.Picture">
                  <p:embed/>
                </p:oleObj>
              </mc:Choice>
              <mc:Fallback>
                <p:oleObj r:id="rId5" imgW="6835140" imgH="358902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751205" y="4286250"/>
                        <a:ext cx="8753475" cy="540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Bucket Type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1455420" y="2569210"/>
          <a:ext cx="16309975" cy="682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4" imgW="10158730" imgH="5463540" progId="Paint.Picture">
                  <p:embed/>
                </p:oleObj>
              </mc:Choice>
              <mc:Fallback>
                <p:oleObj r:id="rId4" imgW="10158730" imgH="54635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1455420" y="2569210"/>
                        <a:ext cx="16309975" cy="682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455420" y="9398635"/>
          <a:ext cx="16311880" cy="334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6" imgW="6682740" imgH="1722120" progId="Paint.Picture">
                  <p:embed/>
                </p:oleObj>
              </mc:Choice>
              <mc:Fallback>
                <p:oleObj r:id="rId6" imgW="6682740" imgH="172212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</p:blipFill>
                    <p:spPr>
                      <a:xfrm>
                        <a:off x="1455420" y="9398635"/>
                        <a:ext cx="16311880" cy="334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Block Storage Terms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17855" y="2085340"/>
            <a:ext cx="20126960" cy="1037336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Volume</a:t>
            </a:r>
            <a:endParaRPr lang="en-US" sz="3200" b="0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pPr lvl="2"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 detachable block storage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device</a:t>
            </a:r>
          </a:p>
          <a:p>
            <a:pPr lvl="2">
              <a:lnSpc>
                <a:spcPct val="140000"/>
              </a:lnSpc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Shareable</a:t>
            </a:r>
          </a:p>
          <a:p>
            <a:pPr>
              <a:lnSpc>
                <a:spcPct val="140000"/>
              </a:lnSpc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Volume type</a:t>
            </a:r>
            <a:endParaRPr lang="en-US" sz="3200" b="0" dirty="0" smtClean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pPr lvl="2">
              <a:lnSpc>
                <a:spcPct val="140000"/>
              </a:lnSpc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An administrator-defined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type of a block storage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volume (such as SATA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, SCSCI, SSD, etc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.)</a:t>
            </a:r>
          </a:p>
          <a:p>
            <a:pPr lvl="2">
              <a:lnSpc>
                <a:spcPct val="140000"/>
              </a:lnSpc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Administrator-defined </a:t>
            </a:r>
            <a:r>
              <a:rPr lang="en-US" sz="3200" dirty="0" err="1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extra_specs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associated with your volume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types, for example: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VolumeType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=SATA, with </a:t>
            </a:r>
            <a:r>
              <a:rPr lang="en-US" sz="3200" dirty="0" err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extra_specs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(RPM=10000, RAID-Level=5) 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Snapshot</a:t>
            </a:r>
            <a:endParaRPr lang="en-US" sz="3200" b="0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pPr lvl="2"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 point in time copy of the data contained in a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volume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Backup</a:t>
            </a:r>
            <a:endParaRPr lang="en-US" sz="3200" b="0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pPr lvl="2">
              <a:lnSpc>
                <a:spcPct val="140000"/>
              </a:lnSpc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Full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copy of a volume stored in an external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service (Object Storage)</a:t>
            </a:r>
          </a:p>
          <a:p>
            <a:pPr lvl="2">
              <a:lnSpc>
                <a:spcPct val="140000"/>
              </a:lnSpc>
            </a:pP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Can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be restored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the same volume that the backup was originally taken from, or to a new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volume</a:t>
            </a:r>
          </a:p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Instance</a:t>
            </a:r>
            <a:endParaRPr lang="en-US" sz="3200" b="0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pPr lvl="2">
              <a:lnSpc>
                <a:spcPct val="140000"/>
              </a:lnSpc>
            </a:pPr>
            <a:r>
              <a:rPr lang="en-US" sz="32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A virtual machine (VM) that runs inside the </a:t>
            </a:r>
            <a:r>
              <a:rPr lang="en-US" sz="3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cloud</a:t>
            </a:r>
          </a:p>
          <a:p>
            <a:pPr>
              <a:lnSpc>
                <a:spcPct val="140000"/>
              </a:lnSpc>
            </a:pPr>
            <a:endParaRPr lang="en-US" sz="3200" b="0" dirty="0" smtClean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sz="3200" b="0" dirty="0" smtClean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Report OSD Status</a:t>
            </a:r>
          </a:p>
        </p:txBody>
      </p:sp>
      <p:pic>
        <p:nvPicPr>
          <p:cNvPr id="33796" name="图片 33795" descr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" y="2599055"/>
            <a:ext cx="20817840" cy="971613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Report OSD Status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5" y="2423795"/>
            <a:ext cx="7555230" cy="99891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030" y="5146040"/>
            <a:ext cx="12827000" cy="354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Each Ceph OSD Daemon checks the heartbeat of other Ceph OSD Daemons every 6 seconds. </a:t>
            </a: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If a neighboring Ceph OSD Daemon doesn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't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show a heartbeat within a 20 second grace period, the Ceph OSD Daemon may consider the neighboring Ceph OSD Daemon down and report it back to a Ceph Monitor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Report OSD Status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7855" y="6055995"/>
            <a:ext cx="11577320" cy="172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report it back to a Ceph Monitor 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(3 times)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7135" y="3375660"/>
            <a:ext cx="10240645" cy="6668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Report OSD Status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7855" y="6675438"/>
            <a:ext cx="11577320" cy="623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457200" marR="0" indent="-4572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Report Peering Failure every 30 seconds.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0" y="3892550"/>
            <a:ext cx="10896600" cy="650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Report OSD Status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7855" y="5407978"/>
            <a:ext cx="11577320" cy="30619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 A Ceph OSD Daemon sends a report to a Ceph Monitor when a reportable event such as a failure, a change in placement group stats, a change in up_thru or when it boots within 5 seconds. 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571500" marR="0" indent="-5715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report to a Ceph Monitor every 120 seconds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175" y="1976755"/>
            <a:ext cx="10236835" cy="1067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 Cluster of Monitors</a:t>
            </a:r>
          </a:p>
        </p:txBody>
      </p:sp>
      <p:sp>
        <p:nvSpPr>
          <p:cNvPr id="2" name="矩形 1"/>
          <p:cNvSpPr/>
          <p:nvPr/>
        </p:nvSpPr>
        <p:spPr>
          <a:xfrm>
            <a:off x="1672590" y="6195060"/>
            <a:ext cx="21035010" cy="84899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196465" y="8543925"/>
            <a:ext cx="3632835" cy="213233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473315" y="8543925"/>
            <a:ext cx="3632835" cy="213233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769215" y="8543925"/>
            <a:ext cx="3632835" cy="213233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813020" y="8543925"/>
            <a:ext cx="3632835" cy="213233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39870" y="7098665"/>
            <a:ext cx="0" cy="1481455"/>
          </a:xfrm>
          <a:prstGeom prst="line">
            <a:avLst/>
          </a:prstGeom>
          <a:noFill/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/>
          <p:cNvCxnSpPr/>
          <p:nvPr/>
        </p:nvCxnSpPr>
        <p:spPr>
          <a:xfrm>
            <a:off x="9281160" y="7098665"/>
            <a:ext cx="0" cy="1481455"/>
          </a:xfrm>
          <a:prstGeom prst="line">
            <a:avLst/>
          </a:prstGeom>
          <a:noFill/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/>
          <p:nvPr/>
        </p:nvCxnSpPr>
        <p:spPr>
          <a:xfrm>
            <a:off x="19599275" y="7098665"/>
            <a:ext cx="0" cy="1481455"/>
          </a:xfrm>
          <a:prstGeom prst="line">
            <a:avLst/>
          </a:prstGeom>
          <a:noFill/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>
            <a:off x="14558010" y="7098665"/>
            <a:ext cx="0" cy="1481455"/>
          </a:xfrm>
          <a:prstGeom prst="line">
            <a:avLst/>
          </a:prstGeom>
          <a:noFill/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/>
          <p:cNvSpPr txBox="1"/>
          <p:nvPr/>
        </p:nvSpPr>
        <p:spPr>
          <a:xfrm>
            <a:off x="2593975" y="8997950"/>
            <a:ext cx="254825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MON.1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07350" y="8997950"/>
            <a:ext cx="254825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MON.2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325465" y="8997950"/>
            <a:ext cx="254825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MON.4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284200" y="8997950"/>
            <a:ext cx="254825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MON.3</a:t>
            </a:r>
          </a:p>
        </p:txBody>
      </p:sp>
      <p:sp>
        <p:nvSpPr>
          <p:cNvPr id="16" name="下箭头 15"/>
          <p:cNvSpPr/>
          <p:nvPr/>
        </p:nvSpPr>
        <p:spPr>
          <a:xfrm>
            <a:off x="11972925" y="4417060"/>
            <a:ext cx="796290" cy="177800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555605" y="2284730"/>
            <a:ext cx="3632835" cy="213233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106150" y="2781935"/>
            <a:ext cx="254825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Client</a:t>
            </a:r>
          </a:p>
        </p:txBody>
      </p:sp>
      <p:sp>
        <p:nvSpPr>
          <p:cNvPr id="19" name="七角星 18"/>
          <p:cNvSpPr/>
          <p:nvPr/>
        </p:nvSpPr>
        <p:spPr>
          <a:xfrm>
            <a:off x="3253740" y="10995025"/>
            <a:ext cx="1572260" cy="1337310"/>
          </a:xfrm>
          <a:prstGeom prst="star7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竖卷形 19"/>
          <p:cNvSpPr/>
          <p:nvPr/>
        </p:nvSpPr>
        <p:spPr>
          <a:xfrm>
            <a:off x="13576300" y="11395949"/>
            <a:ext cx="2818765" cy="1310163"/>
          </a:xfrm>
          <a:prstGeom prst="verticalScroll">
            <a:avLst/>
          </a:prstGeom>
          <a:solidFill>
            <a:srgbClr val="FFFFFF"/>
          </a:solidFill>
          <a:ln w="25400" cap="flat">
            <a:solidFill>
              <a:srgbClr val="0365C0"/>
            </a:solidFill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726160" y="11573510"/>
            <a:ext cx="254825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Lease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672590" y="2523173"/>
            <a:ext cx="3434715" cy="917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Paxos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Ceph Rebalancing</a:t>
            </a:r>
            <a:endParaRPr lang="en-US" dirty="0"/>
          </a:p>
        </p:txBody>
      </p:sp>
      <p:pic>
        <p:nvPicPr>
          <p:cNvPr id="35844" name="图片 35843" descr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505" y="2171065"/>
            <a:ext cx="17886045" cy="1107567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zh-CN" altLang="en-US" dirty="0">
                <a:sym typeface="Microsoft YaHei" charset="0"/>
              </a:rPr>
              <a:t>C</a:t>
            </a:r>
            <a:r>
              <a:rPr lang="en-US" altLang="zh-CN" dirty="0">
                <a:sym typeface="Microsoft YaHei" charset="0"/>
              </a:rPr>
              <a:t>ache</a:t>
            </a:r>
            <a:r>
              <a:rPr lang="zh-CN" altLang="en-US" dirty="0">
                <a:sym typeface="Microsoft YaHei" charset="0"/>
              </a:rPr>
              <a:t> T</a:t>
            </a:r>
            <a:r>
              <a:rPr lang="en-US" altLang="zh-CN" dirty="0">
                <a:sym typeface="Microsoft YaHei" charset="0"/>
              </a:rPr>
              <a:t>iering</a:t>
            </a:r>
            <a:endParaRPr lang="zh-CN" altLang="en-US" dirty="0">
              <a:sym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490" y="2209800"/>
            <a:ext cx="11176635" cy="10255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To set up cache tiering, you must have two pools. One 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will act as the backing storage and the other will act as the cache.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ceph osd tier add {storagepool} {cachepool}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ceph osd tier cache-mode {cachepool} {cache-mode}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cache-mode:</a:t>
            </a:r>
          </a:p>
          <a:p>
            <a:pPr marL="971550" marR="0" lvl="1" indent="-51435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Writeback Mode: write data to the cache tier, read data from the cache tier</a:t>
            </a:r>
          </a:p>
          <a:p>
            <a:pPr marL="971550" marR="0" lvl="1" indent="-51435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Read-only Mode:  write data to the backing tier, read data from the cache tier</a:t>
            </a:r>
          </a:p>
          <a:p>
            <a:pPr marL="971550" marR="0" lvl="1" indent="-51435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Read-forward Mode: </a:t>
            </a:r>
            <a:r>
              <a:rPr lang="en-US" altLang="zh-CN" sz="32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write data to the cache tier, read data from the backing tier</a:t>
            </a:r>
          </a:p>
          <a:p>
            <a:pPr marL="971550" marR="0" lvl="1" indent="-51435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Read-proxy Mode:</a:t>
            </a:r>
            <a:r>
              <a:rPr lang="en-US" altLang="zh-CN" sz="3200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Helvetica Neue"/>
              </a:rPr>
              <a:t> write data to the cache tier,the cache tier reads from the backing tier on behalf of the clients(do not copy the data)</a:t>
            </a: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ceph osd tier set-overlay {storagepool} {cachepool}</a:t>
            </a:r>
          </a:p>
          <a:p>
            <a:pPr marL="914400" marR="0" lvl="1" indent="-4572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direct all client traffic </a:t>
            </a:r>
          </a:p>
          <a:p>
            <a:pPr marL="914400" marR="0" lvl="1" indent="-4572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0" marR="0" indent="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ceph osd pool set {cachepool} {key} {value}</a:t>
            </a:r>
          </a:p>
          <a:p>
            <a:pPr marL="0" marR="0" indent="0" algn="ctr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2431395" y="3143250"/>
          <a:ext cx="11076940" cy="8655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4" imgW="6728460" imgH="3657600" progId="Paint.Picture">
                  <p:embed/>
                </p:oleObj>
              </mc:Choice>
              <mc:Fallback>
                <p:oleObj r:id="rId4" imgW="6728460" imgH="3657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12431395" y="3143250"/>
                        <a:ext cx="11076940" cy="8655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Ceph Scrub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7760" y="2610485"/>
            <a:ext cx="19458940" cy="6251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OSD</a:t>
            </a: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Light scrubbing (daily) checks the object size and attributes. </a:t>
            </a: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Deep scrubbing (weekly) reads the data and uses checksums to ensure data integrity.</a:t>
            </a: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charset="0"/>
              <a:ea typeface="微软雅黑" charset="0"/>
              <a:cs typeface="+mn-cs"/>
              <a:sym typeface="Helvetica Neue"/>
            </a:endParaRPr>
          </a:p>
          <a:p>
            <a:pPr marL="685800" marR="0" indent="-685800" algn="l" defTabSz="825500" rtl="0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charset="0"/>
              <a:buChar char="•"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charset="0"/>
                <a:ea typeface="微软雅黑" charset="0"/>
                <a:cs typeface="+mn-cs"/>
                <a:sym typeface="Helvetica Neue"/>
              </a:rPr>
              <a:t>lock &amp; sync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ym typeface="Microsoft YaHei" charset="0"/>
              </a:rPr>
              <a:t>Hardware Selection</a:t>
            </a:r>
            <a:endParaRPr lang="en-US" dirty="0"/>
          </a:p>
        </p:txBody>
      </p:sp>
      <p:sp>
        <p:nvSpPr>
          <p:cNvPr id="36868" name="矩形 36867"/>
          <p:cNvSpPr/>
          <p:nvPr/>
        </p:nvSpPr>
        <p:spPr>
          <a:xfrm>
            <a:off x="467360" y="7496493"/>
            <a:ext cx="15920085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444500" lvl="0" indent="-444500" algn="l">
              <a:buSzPct val="75000"/>
              <a:buChar char="❖"/>
            </a:pPr>
            <a:r>
              <a:rPr lang="en-US" altLang="zh-CN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Microsoft YaHei" charset="0"/>
              </a:rPr>
              <a:t>SSD Journal: 2 * 128GB SSD + 12 HDD</a:t>
            </a:r>
          </a:p>
        </p:txBody>
      </p:sp>
      <p:sp>
        <p:nvSpPr>
          <p:cNvPr id="36869" name="矩形 36868"/>
          <p:cNvSpPr/>
          <p:nvPr/>
        </p:nvSpPr>
        <p:spPr>
          <a:xfrm>
            <a:off x="426085" y="5116513"/>
            <a:ext cx="10172700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444500" lvl="0" indent="-444500" algn="l">
              <a:buSzPct val="75000"/>
              <a:buChar char="❖"/>
            </a:pPr>
            <a:r>
              <a:rPr lang="en-US" altLang="zh-CN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Microsoft YaHei" charset="0"/>
              </a:rPr>
              <a:t>1 GB Mem / TB per OSD</a:t>
            </a:r>
          </a:p>
        </p:txBody>
      </p:sp>
      <p:sp>
        <p:nvSpPr>
          <p:cNvPr id="36870" name="矩形 36869"/>
          <p:cNvSpPr/>
          <p:nvPr/>
        </p:nvSpPr>
        <p:spPr>
          <a:xfrm>
            <a:off x="415925" y="3972243"/>
            <a:ext cx="7378700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444500" lvl="0" indent="-444500" algn="l">
              <a:buSzPct val="75000"/>
              <a:buChar char="❖"/>
            </a:pPr>
            <a:r>
              <a:rPr lang="en-US" altLang="zh-CN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Microsoft YaHei" charset="0"/>
              </a:rPr>
              <a:t>1.5 CPU per OSD</a:t>
            </a:r>
          </a:p>
        </p:txBody>
      </p:sp>
      <p:sp>
        <p:nvSpPr>
          <p:cNvPr id="36871" name="矩形 36870"/>
          <p:cNvSpPr/>
          <p:nvPr/>
        </p:nvSpPr>
        <p:spPr>
          <a:xfrm>
            <a:off x="454660" y="6259513"/>
            <a:ext cx="17022445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444500" lvl="0" indent="-444500" algn="l">
              <a:buSzPct val="75000"/>
              <a:buChar char="❖"/>
            </a:pPr>
            <a:r>
              <a:rPr lang="en-US" altLang="zh-CN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Microsoft YaHei" charset="0"/>
              </a:rPr>
              <a:t>RAID 0 / Non-RAID / Pass-through / JBOD</a:t>
            </a:r>
          </a:p>
        </p:txBody>
      </p:sp>
      <p:sp>
        <p:nvSpPr>
          <p:cNvPr id="36872" name="矩形 36871"/>
          <p:cNvSpPr/>
          <p:nvPr/>
        </p:nvSpPr>
        <p:spPr>
          <a:xfrm>
            <a:off x="484505" y="9972993"/>
            <a:ext cx="21033740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444500" lvl="0" indent="-444500" algn="l">
              <a:buSzPct val="75000"/>
              <a:buChar char="❖"/>
            </a:pPr>
            <a:r>
              <a:rPr lang="en-US" altLang="zh-CN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Microsoft YaHei" charset="0"/>
              </a:rPr>
              <a:t>10 Gb Ethernet Cluster network, or Infiniband/RDMA</a:t>
            </a:r>
          </a:p>
        </p:txBody>
      </p:sp>
      <p:sp>
        <p:nvSpPr>
          <p:cNvPr id="36873" name="矩形 36872"/>
          <p:cNvSpPr/>
          <p:nvPr/>
        </p:nvSpPr>
        <p:spPr>
          <a:xfrm>
            <a:off x="430530" y="8734743"/>
            <a:ext cx="14952980" cy="91757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444500" lvl="0" indent="-444500" algn="l">
              <a:buSzPct val="75000"/>
              <a:buChar char="❖"/>
            </a:pPr>
            <a:r>
              <a:rPr lang="en-US" altLang="zh-CN">
                <a:ln>
                  <a:noFill/>
                </a:ln>
                <a:solidFill>
                  <a:srgbClr val="000000"/>
                </a:solidFill>
                <a:uFillTx/>
                <a:latin typeface="微软雅黑" charset="0"/>
                <a:ea typeface="微软雅黑" charset="0"/>
                <a:sym typeface="Microsoft YaHei" charset="0"/>
              </a:rPr>
              <a:t>Separate Public and Cluster network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Cinder Services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2487295"/>
            <a:ext cx="10652125" cy="9439910"/>
          </a:xfrm>
        </p:spPr>
        <p:txBody>
          <a:bodyPr>
            <a:normAutofit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 smtClean="0">
                <a:solidFill>
                  <a:schemeClr val="tx1"/>
                </a:solidFill>
              </a:rPr>
              <a:t>cinder-api</a:t>
            </a:r>
          </a:p>
          <a:p>
            <a:pPr>
              <a:lnSpc>
                <a:spcPct val="140000"/>
              </a:lnSpc>
              <a:buFont typeface="Symbol" charset="2"/>
              <a:buChar char="-"/>
            </a:pPr>
            <a:r>
              <a:rPr lang="en-US" sz="3200" dirty="0" smtClean="0">
                <a:sym typeface="+mn-ea"/>
              </a:rPr>
              <a:t>WSGI app that authenticates and routes requests throughout the block storage system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buFont typeface="Symbol" charset="2"/>
              <a:buChar char="-"/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3200" dirty="0" smtClean="0">
                <a:solidFill>
                  <a:schemeClr val="tx1"/>
                </a:solidFill>
              </a:rPr>
              <a:t>cinder-scheduler</a:t>
            </a:r>
          </a:p>
          <a:p>
            <a:pPr marL="0" lvl="3">
              <a:lnSpc>
                <a:spcPct val="140000"/>
              </a:lnSpc>
              <a:buFont typeface="Symbol" charset="2"/>
              <a:buChar char="-"/>
            </a:pPr>
            <a:r>
              <a:rPr lang="en-US" sz="3200" dirty="0">
                <a:solidFill>
                  <a:schemeClr val="tx1"/>
                </a:solidFill>
                <a:cs typeface="HP Simplified"/>
                <a:sym typeface="+mn-ea"/>
              </a:rPr>
              <a:t>decides which host gets each volume</a:t>
            </a:r>
          </a:p>
          <a:p>
            <a:pPr>
              <a:lnSpc>
                <a:spcPct val="140000"/>
              </a:lnSpc>
              <a:buFont typeface="Symbol" charset="2"/>
              <a:buChar char="-"/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3200" dirty="0" smtClean="0">
                <a:solidFill>
                  <a:schemeClr val="tx1"/>
                </a:solidFill>
              </a:rPr>
              <a:t>cinder-backup</a:t>
            </a:r>
          </a:p>
          <a:p>
            <a:pPr>
              <a:lnSpc>
                <a:spcPct val="140000"/>
              </a:lnSpc>
              <a:buFont typeface="Symbol" charset="2"/>
              <a:buChar char="-"/>
            </a:pPr>
            <a:r>
              <a:rPr lang="en-US" sz="3200" dirty="0" smtClean="0">
                <a:sym typeface="+mn-ea"/>
              </a:rPr>
              <a:t>Provides services to backup volumes to Swift object storage</a:t>
            </a:r>
          </a:p>
          <a:p>
            <a:pPr marL="0" indent="0">
              <a:lnSpc>
                <a:spcPct val="140000"/>
              </a:lnSpc>
              <a:buFont typeface="Symbol" charset="2"/>
              <a:buNone/>
            </a:pPr>
            <a:endParaRPr kumimoji="1" lang="en-US" altLang="en-US" sz="3200" dirty="0" smtClean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sz="3200" dirty="0" smtClean="0">
                <a:sym typeface="+mn-ea"/>
              </a:rPr>
              <a:t>cinder-volume</a:t>
            </a:r>
            <a:endParaRPr lang="en-US" sz="3200" dirty="0" smtClean="0"/>
          </a:p>
          <a:p>
            <a:pPr>
              <a:lnSpc>
                <a:spcPct val="140000"/>
              </a:lnSpc>
              <a:buClrTx/>
              <a:buFont typeface="Arial" panose="02080604020202020204" charset="0"/>
              <a:buChar char="‒"/>
            </a:pPr>
            <a:r>
              <a:rPr lang="en-US" sz="3200" dirty="0" smtClean="0">
                <a:sym typeface="+mn-ea"/>
              </a:rPr>
              <a:t>manages dynamically attachable block devices.</a:t>
            </a:r>
          </a:p>
        </p:txBody>
      </p:sp>
      <p:pic>
        <p:nvPicPr>
          <p:cNvPr id="8" name="内容占位符 7" descr="Screen Shot 2015-01-06 at 02.08.11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2" r="-13392"/>
          <a:stretch>
            <a:fillRect/>
          </a:stretch>
        </p:blipFill>
        <p:spPr>
          <a:xfrm>
            <a:off x="10065385" y="2487295"/>
            <a:ext cx="14977110" cy="88245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2438399" y="4845310"/>
            <a:ext cx="12392785" cy="338554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>
              <a:defRPr sz="11000">
                <a:solidFill>
                  <a:srgbClr val="06B76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11000" dirty="0" smtClean="0">
                <a:solidFill>
                  <a:srgbClr val="06B76E"/>
                </a:solidFill>
              </a:rPr>
              <a:t>Q&amp;A</a:t>
            </a:r>
            <a:endParaRPr lang="zh-CN" altLang="en-US" sz="11000" dirty="0" smtClean="0">
              <a:solidFill>
                <a:srgbClr val="06B76E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1000" dirty="0" smtClean="0">
                <a:solidFill>
                  <a:srgbClr val="06B76E"/>
                </a:solidFill>
              </a:rPr>
              <a:t>THANKS</a:t>
            </a:r>
            <a:endParaRPr sz="11000" dirty="0">
              <a:solidFill>
                <a:srgbClr val="06B7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8066" y="-9395"/>
            <a:ext cx="20828002" cy="1637775"/>
          </a:xfrm>
        </p:spPr>
        <p:txBody>
          <a:bodyPr/>
          <a:lstStyle/>
          <a:p>
            <a:r>
              <a:rPr lang="en-US" dirty="0"/>
              <a:t>Cinder API</a:t>
            </a:r>
            <a:endParaRPr kumimoji="1" lang="en-US" dirty="0"/>
          </a:p>
        </p:txBody>
      </p:sp>
      <p:pic>
        <p:nvPicPr>
          <p:cNvPr id="8" name="内容占位符 7" descr="Screen Shot 2015-01-06 at 02.08.11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2" r="-13392"/>
          <a:stretch>
            <a:fillRect/>
          </a:stretch>
        </p:blipFill>
        <p:spPr>
          <a:xfrm>
            <a:off x="10082530" y="2487295"/>
            <a:ext cx="14977110" cy="88245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7710" y="2152650"/>
            <a:ext cx="10721340" cy="10997565"/>
          </a:xfrm>
        </p:spPr>
        <p:txBody>
          <a:bodyPr>
            <a:normAutofit lnSpcReduction="20000"/>
          </a:bodyPr>
          <a:lstStyle/>
          <a:p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REST API</a:t>
            </a:r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/>
              <a:t>POST /v2/​{tenant_id}​/volumes</a:t>
            </a:r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/>
              <a:t>DELETE /v2/​{tenant_id}​/volumes/​{volume_id}​</a:t>
            </a:r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/>
              <a:t>G</a:t>
            </a:r>
            <a:r>
              <a:rPr kumimoji="1" lang="en-US" altLang="zh-CN" sz="3200" dirty="0">
                <a:sym typeface="+mn-ea"/>
              </a:rPr>
              <a:t>ET /v2/​{tenant_id}​/volumes/​{volume_id}​</a:t>
            </a:r>
            <a:endParaRPr kumimoji="1" lang="en-US" altLang="zh-CN" sz="3200" dirty="0"/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/>
              <a:t>POST /v2/​{tenant_id}​/volumes/​{volume_id}​/action</a:t>
            </a:r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/>
              <a:t>PUT /v2/​{tenant_id}​/volumes/​{volume_id}​</a:t>
            </a:r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/>
              <a:t>G</a:t>
            </a:r>
            <a:r>
              <a:rPr kumimoji="1" lang="en-US" altLang="zh-CN" sz="3200" dirty="0">
                <a:sym typeface="+mn-ea"/>
              </a:rPr>
              <a:t>ET /v2/​{tenant_id}​/volumes/​{volume_id}​/metadata</a:t>
            </a:r>
            <a:endParaRPr kumimoji="1" lang="en-US" altLang="zh-CN" sz="3200" dirty="0"/>
          </a:p>
          <a:p>
            <a:pPr>
              <a:buClrTx/>
              <a:buFont typeface="SimSun" charset="0"/>
              <a:buChar char="–"/>
            </a:pPr>
            <a:endParaRPr kumimoji="1" lang="en-US" altLang="zh-CN" sz="3200" dirty="0"/>
          </a:p>
          <a:p>
            <a:pPr marL="0" indent="0">
              <a:buClrTx/>
              <a:buFont typeface="SimSun" charset="0"/>
              <a:buNone/>
            </a:pPr>
            <a:endParaRPr kumimoji="1" lang="en-US" altLang="zh-CN" sz="3200" dirty="0"/>
          </a:p>
          <a:p>
            <a:pPr marL="457200" indent="-457200">
              <a:buClrTx/>
            </a:pPr>
            <a:r>
              <a:rPr kumimoji="1" lang="en-US" altLang="zh-CN" sz="3200" dirty="0">
                <a:sym typeface="+mn-ea"/>
              </a:rPr>
              <a:t>Python Paste</a:t>
            </a:r>
            <a:endParaRPr kumimoji="1" lang="en-US" altLang="zh-CN" sz="3200" dirty="0"/>
          </a:p>
          <a:p>
            <a:pPr>
              <a:buClrTx/>
              <a:buFont typeface="SimSun" charset="0"/>
              <a:buChar char="–"/>
            </a:pPr>
            <a:r>
              <a:rPr kumimoji="1" lang="en-US" altLang="zh-CN" sz="3200" dirty="0">
                <a:sym typeface="+mn-ea"/>
              </a:rPr>
              <a:t>http://pythonpaste.org/</a:t>
            </a:r>
            <a:endParaRPr kumimoji="1" lang="en-US" altLang="zh-CN" sz="3200" dirty="0"/>
          </a:p>
          <a:p>
            <a:pPr marL="0" indent="0">
              <a:buClrTx/>
              <a:buFont typeface="SimSun" charset="0"/>
              <a:buNone/>
            </a:pPr>
            <a:endParaRPr kumimoji="1" lang="en-US" altLang="zh-CN" sz="3200" dirty="0"/>
          </a:p>
          <a:p>
            <a:pPr marL="0" indent="0">
              <a:buClrTx/>
              <a:buFont typeface="SimSun" charset="0"/>
              <a:buNone/>
            </a:pPr>
            <a:endParaRPr kumimoji="1" lang="en-US" altLang="zh-CN" sz="3200" dirty="0"/>
          </a:p>
          <a:p>
            <a:r>
              <a:rPr kumimoji="1" lang="en-US" altLang="zh-CN" sz="3200" dirty="0"/>
              <a:t>Interact with Keystone</a:t>
            </a:r>
          </a:p>
          <a:p>
            <a:endParaRPr kumimoji="1" lang="en-US" altLang="zh-CN" sz="3200" dirty="0"/>
          </a:p>
          <a:p>
            <a:endParaRPr kumimoji="1" lang="en-US" altLang="zh-CN" sz="3200" dirty="0"/>
          </a:p>
          <a:p>
            <a:endParaRPr kumimoji="1" lang="en-US" altLang="zh-CN" sz="3200" dirty="0"/>
          </a:p>
          <a:p>
            <a:pPr>
              <a:buClrTx/>
              <a:buFont typeface="SimSun" charset="0"/>
              <a:buChar char="–"/>
            </a:pPr>
            <a:endParaRPr kumimoji="1" lang="en-US" altLang="zh-CN" sz="3200" dirty="0"/>
          </a:p>
          <a:p>
            <a:endParaRPr kumimoji="1" lang="en-US" altLang="zh-CN" dirty="0"/>
          </a:p>
          <a:p>
            <a:pPr>
              <a:buClrTx/>
              <a:buFont typeface="SimSun" charset="0"/>
              <a:buChar char="–"/>
            </a:pPr>
            <a:endParaRPr kumimoji="1" lang="en-US" altLang="zh-CN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4138</Words>
  <Application>Microsoft Macintosh PowerPoint</Application>
  <PresentationFormat>自定义</PresentationFormat>
  <Paragraphs>997</Paragraphs>
  <Slides>80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Courier New</vt:lpstr>
      <vt:lpstr>Franklin Gothic Book</vt:lpstr>
      <vt:lpstr>Helvetica Light</vt:lpstr>
      <vt:lpstr>Helvetica Neue</vt:lpstr>
      <vt:lpstr>HP Simplified</vt:lpstr>
      <vt:lpstr>Microsoft YaHei</vt:lpstr>
      <vt:lpstr>SimSun</vt:lpstr>
      <vt:lpstr>Symbol</vt:lpstr>
      <vt:lpstr>宋体</vt:lpstr>
      <vt:lpstr>微软雅黑</vt:lpstr>
      <vt:lpstr>Arial</vt:lpstr>
      <vt:lpstr>Default</vt:lpstr>
      <vt:lpstr>Paint.Picture</vt:lpstr>
      <vt:lpstr>Storage in OpenStack </vt:lpstr>
      <vt:lpstr>Content</vt:lpstr>
      <vt:lpstr>OpenStack Architecture</vt:lpstr>
      <vt:lpstr>Storage in OpenStack</vt:lpstr>
      <vt:lpstr>PowerPoint 演示文稿</vt:lpstr>
      <vt:lpstr>Cinder Overview</vt:lpstr>
      <vt:lpstr>Block Storage Terms</vt:lpstr>
      <vt:lpstr>Cinder Services</vt:lpstr>
      <vt:lpstr>Cinder API</vt:lpstr>
      <vt:lpstr>Cinder Scheduler</vt:lpstr>
      <vt:lpstr>Cinder Backup</vt:lpstr>
      <vt:lpstr>Cinder Volume</vt:lpstr>
      <vt:lpstr>Cinder Volume Drivers in Juno</vt:lpstr>
      <vt:lpstr>Installing and Configuring Cinder</vt:lpstr>
      <vt:lpstr>Installing and Configuring Cinder</vt:lpstr>
      <vt:lpstr>Adding a Cinder Node</vt:lpstr>
      <vt:lpstr>Common Cinder Management Tasks</vt:lpstr>
      <vt:lpstr>Listing Cinder Service Status</vt:lpstr>
      <vt:lpstr>Creating a volume</vt:lpstr>
      <vt:lpstr>Creating a volume</vt:lpstr>
      <vt:lpstr>Attaching a volume</vt:lpstr>
      <vt:lpstr>Attaching a volume</vt:lpstr>
      <vt:lpstr>Linux Storage Stack</vt:lpstr>
      <vt:lpstr>Attaching a volume</vt:lpstr>
      <vt:lpstr>Detaching and deleting a volume</vt:lpstr>
      <vt:lpstr>Snapshot</vt:lpstr>
      <vt:lpstr>Creating a snapshot</vt:lpstr>
      <vt:lpstr>Creating a Volume From a Snapshot</vt:lpstr>
      <vt:lpstr>Creating a type</vt:lpstr>
      <vt:lpstr>Creating extra specs</vt:lpstr>
      <vt:lpstr>PowerPoint 演示文稿</vt:lpstr>
      <vt:lpstr>Swift Overview</vt:lpstr>
      <vt:lpstr>Swift Overview</vt:lpstr>
      <vt:lpstr>Swift Architectural Overview</vt:lpstr>
      <vt:lpstr>Swift Architectural Overview</vt:lpstr>
      <vt:lpstr>Swift Architectural Overview</vt:lpstr>
      <vt:lpstr>Swift Deployment</vt:lpstr>
      <vt:lpstr>Ring</vt:lpstr>
      <vt:lpstr>Ring</vt:lpstr>
      <vt:lpstr>Objects on Storage</vt:lpstr>
      <vt:lpstr>Objects on Storage</vt:lpstr>
      <vt:lpstr>Ring</vt:lpstr>
      <vt:lpstr>Replication</vt:lpstr>
      <vt:lpstr>Zone、Region</vt:lpstr>
      <vt:lpstr>Swift Commands</vt:lpstr>
      <vt:lpstr>swift stat [container] [object]</vt:lpstr>
      <vt:lpstr>swift post [container] [object]</vt:lpstr>
      <vt:lpstr>swift upload [container] [object]</vt:lpstr>
      <vt:lpstr>swift tempurl</vt:lpstr>
      <vt:lpstr>Ceph VS Swift</vt:lpstr>
      <vt:lpstr>Ceph VS Swift</vt:lpstr>
      <vt:lpstr>Ceph VS Swift</vt:lpstr>
      <vt:lpstr>PowerPoint 演示文稿</vt:lpstr>
      <vt:lpstr>Ceph Overview</vt:lpstr>
      <vt:lpstr>Ceph Overview</vt:lpstr>
      <vt:lpstr>Ceph Overview</vt:lpstr>
      <vt:lpstr>Ceph Network</vt:lpstr>
      <vt:lpstr>Ceph Data Replication</vt:lpstr>
      <vt:lpstr>Ceph Terms</vt:lpstr>
      <vt:lpstr>Ceph with OpenStack</vt:lpstr>
      <vt:lpstr>KVM + LIBRBD</vt:lpstr>
      <vt:lpstr>Storage Stack</vt:lpstr>
      <vt:lpstr>OBJ-&gt;PG-&gt;OSD</vt:lpstr>
      <vt:lpstr>Cluster Map</vt:lpstr>
      <vt:lpstr>Cluster Map</vt:lpstr>
      <vt:lpstr>Cluster Map</vt:lpstr>
      <vt:lpstr>Cluster Map</vt:lpstr>
      <vt:lpstr>CRUSH</vt:lpstr>
      <vt:lpstr>Bucket Type</vt:lpstr>
      <vt:lpstr>Report OSD Status</vt:lpstr>
      <vt:lpstr>Report OSD Status</vt:lpstr>
      <vt:lpstr>Report OSD Status</vt:lpstr>
      <vt:lpstr>Report OSD Status</vt:lpstr>
      <vt:lpstr>Report OSD Status</vt:lpstr>
      <vt:lpstr> Cluster of Monitors</vt:lpstr>
      <vt:lpstr>Ceph Rebalancing</vt:lpstr>
      <vt:lpstr>Cache Tiering</vt:lpstr>
      <vt:lpstr>Ceph Scrub</vt:lpstr>
      <vt:lpstr>Hardware Selection</vt:lpstr>
      <vt:lpstr>PowerPoint 演示文稿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OpenStack架构介绍</dc:title>
  <dc:creator/>
  <cp:lastModifiedBy>于治国</cp:lastModifiedBy>
  <cp:revision>348</cp:revision>
  <dcterms:created xsi:type="dcterms:W3CDTF">2016-03-30T11:41:59Z</dcterms:created>
  <dcterms:modified xsi:type="dcterms:W3CDTF">2016-10-09T07:25:11Z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1033-10.1.0.5444</vt:lpwstr>
  </property>
</Properties>
</file>